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2"/>
  </p:notesMasterIdLst>
  <p:sldIdLst>
    <p:sldId id="256" r:id="rId2"/>
    <p:sldId id="317" r:id="rId3"/>
    <p:sldId id="257" r:id="rId4"/>
    <p:sldId id="291" r:id="rId5"/>
    <p:sldId id="259" r:id="rId6"/>
    <p:sldId id="292" r:id="rId7"/>
    <p:sldId id="273" r:id="rId8"/>
    <p:sldId id="272" r:id="rId9"/>
    <p:sldId id="264" r:id="rId10"/>
    <p:sldId id="266" r:id="rId11"/>
    <p:sldId id="283" r:id="rId12"/>
    <p:sldId id="280" r:id="rId13"/>
    <p:sldId id="271" r:id="rId14"/>
    <p:sldId id="269" r:id="rId15"/>
    <p:sldId id="277" r:id="rId16"/>
    <p:sldId id="293" r:id="rId17"/>
    <p:sldId id="294" r:id="rId18"/>
    <p:sldId id="295" r:id="rId19"/>
    <p:sldId id="296" r:id="rId20"/>
    <p:sldId id="297" r:id="rId21"/>
    <p:sldId id="298" r:id="rId22"/>
    <p:sldId id="299" r:id="rId23"/>
    <p:sldId id="300" r:id="rId24"/>
    <p:sldId id="301"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8" r:id="rId38"/>
    <p:sldId id="316" r:id="rId39"/>
    <p:sldId id="315"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4" r:id="rId75"/>
    <p:sldId id="355" r:id="rId76"/>
    <p:sldId id="356" r:id="rId77"/>
    <p:sldId id="357" r:id="rId78"/>
    <p:sldId id="358" r:id="rId79"/>
    <p:sldId id="359" r:id="rId80"/>
    <p:sldId id="360" r:id="rId81"/>
    <p:sldId id="361" r:id="rId82"/>
    <p:sldId id="362" r:id="rId83"/>
    <p:sldId id="363" r:id="rId84"/>
    <p:sldId id="364" r:id="rId85"/>
    <p:sldId id="365" r:id="rId86"/>
    <p:sldId id="366" r:id="rId87"/>
    <p:sldId id="367" r:id="rId88"/>
    <p:sldId id="368"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16" r:id="rId134"/>
    <p:sldId id="417" r:id="rId135"/>
    <p:sldId id="418" r:id="rId136"/>
    <p:sldId id="419" r:id="rId137"/>
    <p:sldId id="420" r:id="rId138"/>
    <p:sldId id="421" r:id="rId139"/>
    <p:sldId id="422" r:id="rId140"/>
    <p:sldId id="423" r:id="rId14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2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F929A9-B574-4D3B-91CC-F16060A5F8EA}" type="datetimeFigureOut">
              <a:rPr lang="tr-TR" smtClean="0"/>
              <a:t>24.10.2024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DDBF7B-1A21-4EBF-BDA0-4B60B7CE8E48}" type="slidenum">
              <a:rPr lang="tr-TR" smtClean="0"/>
              <a:t>‹#›</a:t>
            </a:fld>
            <a:endParaRPr lang="tr-TR"/>
          </a:p>
        </p:txBody>
      </p:sp>
    </p:spTree>
    <p:extLst>
      <p:ext uri="{BB962C8B-B14F-4D97-AF65-F5344CB8AC3E}">
        <p14:creationId xmlns:p14="http://schemas.microsoft.com/office/powerpoint/2010/main" val="490406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urkcebilgi.com/timur"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turkcebilgi.com/semerkant" TargetMode="External"/><Relationship Id="rId5" Type="http://schemas.openxmlformats.org/officeDocument/2006/relationships/hyperlink" Target="https://www.turkcebilgi.com/1377" TargetMode="External"/><Relationship Id="rId4" Type="http://schemas.openxmlformats.org/officeDocument/2006/relationships/hyperlink" Target="https://www.turkcebilgi.com/20_a%C4%9Fusto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tr.wikipedia.org/wiki/G%C4%B1yaseddin_Cem%C5%9Fid" TargetMode="External"/><Relationship Id="rId3" Type="http://schemas.openxmlformats.org/officeDocument/2006/relationships/hyperlink" Target="http://tr.wikipedia.org/wiki/Timur_%C4%B0mparatorlu%C4%9Fu" TargetMode="External"/><Relationship Id="rId7" Type="http://schemas.openxmlformats.org/officeDocument/2006/relationships/hyperlink" Target="http://tr.wikipedia.org/wiki/Ulu%C4%9F_Bey_Rasathanesi"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tr.wikipedia.org/wiki/Semerkant" TargetMode="External"/><Relationship Id="rId11" Type="http://schemas.openxmlformats.org/officeDocument/2006/relationships/hyperlink" Target="http://tr.wikipedia.org/wiki/G%C3%B6kbilim" TargetMode="External"/><Relationship Id="rId5" Type="http://schemas.openxmlformats.org/officeDocument/2006/relationships/hyperlink" Target="http://tr.wikipedia.org/wiki/Fars%C3%A7a" TargetMode="External"/><Relationship Id="rId10" Type="http://schemas.openxmlformats.org/officeDocument/2006/relationships/hyperlink" Target="http://tr.wikipedia.org/wiki/Matematik" TargetMode="External"/><Relationship Id="rId4" Type="http://schemas.openxmlformats.org/officeDocument/2006/relationships/hyperlink" Target="http://tr.wikipedia.org/wiki/Ulu%C4%9F_Bey" TargetMode="External"/><Relationship Id="rId9" Type="http://schemas.openxmlformats.org/officeDocument/2006/relationships/hyperlink" Target="http://tr.wikipedia.org/wiki/Bursal%C4%B1_Kad%C4%B1zade_Rumi"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smtClean="0">
                <a:solidFill>
                  <a:schemeClr val="tx1"/>
                </a:solidFill>
                <a:effectLst/>
                <a:latin typeface="+mn-lt"/>
                <a:ea typeface="+mn-ea"/>
                <a:cs typeface="+mn-cs"/>
              </a:rPr>
              <a:t>Olcaytu</a:t>
            </a:r>
            <a:r>
              <a:rPr lang="tr-TR" sz="1200" b="0" i="0" kern="1200" dirty="0" smtClean="0">
                <a:solidFill>
                  <a:schemeClr val="tx1"/>
                </a:solidFill>
                <a:effectLst/>
                <a:latin typeface="+mn-lt"/>
                <a:ea typeface="+mn-ea"/>
                <a:cs typeface="+mn-cs"/>
              </a:rPr>
              <a:t> (Farsça: </a:t>
            </a:r>
            <a:r>
              <a:rPr lang="ar-SA" sz="1200" b="0" i="0" kern="1200" dirty="0" smtClean="0">
                <a:solidFill>
                  <a:schemeClr val="tx1"/>
                </a:solidFill>
                <a:effectLst/>
                <a:latin typeface="+mn-lt"/>
                <a:ea typeface="+mn-ea"/>
                <a:cs typeface="+mn-cs"/>
              </a:rPr>
              <a:t>محمد خدابنده الجایتو), (</a:t>
            </a:r>
            <a:r>
              <a:rPr lang="tr-TR" sz="1200" b="0" i="0" kern="1200" dirty="0" smtClean="0">
                <a:solidFill>
                  <a:schemeClr val="tx1"/>
                </a:solidFill>
                <a:effectLst/>
                <a:latin typeface="+mn-lt"/>
                <a:ea typeface="+mn-ea"/>
                <a:cs typeface="+mn-cs"/>
              </a:rPr>
              <a:t>d. 24 Mart 1282 - ö. 13 Aralık 1316, Sultaniye), İlhanlı hükümdarı. </a:t>
            </a:r>
            <a:r>
              <a:rPr lang="tr-TR" sz="1200" b="0" i="0" kern="1200" dirty="0" err="1" smtClean="0">
                <a:solidFill>
                  <a:schemeClr val="tx1"/>
                </a:solidFill>
                <a:effectLst/>
                <a:latin typeface="+mn-lt"/>
                <a:ea typeface="+mn-ea"/>
                <a:cs typeface="+mn-cs"/>
              </a:rPr>
              <a:t>Şiîlik</a:t>
            </a:r>
            <a:r>
              <a:rPr lang="tr-TR" sz="1200" b="0" i="0" kern="1200" dirty="0" smtClean="0">
                <a:solidFill>
                  <a:schemeClr val="tx1"/>
                </a:solidFill>
                <a:effectLst/>
                <a:latin typeface="+mn-lt"/>
                <a:ea typeface="+mn-ea"/>
                <a:cs typeface="+mn-cs"/>
              </a:rPr>
              <a:t> ilk kez onun döneminde İran'ın resmi mezhebi ilan edilmiştir. 12 Zilhicce 680’de (24 Mart 1282) doğdu. İlhanlı Hükümdarı Argun Han’ın oğludur. Budist bir baba ile </a:t>
            </a:r>
            <a:r>
              <a:rPr lang="tr-TR" sz="1200" b="0" i="0" kern="1200" dirty="0" err="1" smtClean="0">
                <a:solidFill>
                  <a:schemeClr val="tx1"/>
                </a:solidFill>
                <a:effectLst/>
                <a:latin typeface="+mn-lt"/>
                <a:ea typeface="+mn-ea"/>
                <a:cs typeface="+mn-cs"/>
              </a:rPr>
              <a:t>Nestûrî-hıristiyan</a:t>
            </a:r>
            <a:r>
              <a:rPr lang="tr-TR" sz="1200" b="0" i="0" kern="1200" dirty="0" smtClean="0">
                <a:solidFill>
                  <a:schemeClr val="tx1"/>
                </a:solidFill>
                <a:effectLst/>
                <a:latin typeface="+mn-lt"/>
                <a:ea typeface="+mn-ea"/>
                <a:cs typeface="+mn-cs"/>
              </a:rPr>
              <a:t> bir anneden doğan </a:t>
            </a:r>
            <a:r>
              <a:rPr lang="tr-TR" sz="1200" b="0" i="0" kern="1200" dirty="0" err="1" smtClean="0">
                <a:solidFill>
                  <a:schemeClr val="tx1"/>
                </a:solidFill>
                <a:effectLst/>
                <a:latin typeface="+mn-lt"/>
                <a:ea typeface="+mn-ea"/>
                <a:cs typeface="+mn-cs"/>
              </a:rPr>
              <a:t>Olcaytu’ya</a:t>
            </a:r>
            <a:r>
              <a:rPr lang="tr-TR" sz="1200" b="0" i="0" kern="1200" dirty="0" smtClean="0">
                <a:solidFill>
                  <a:schemeClr val="tx1"/>
                </a:solidFill>
                <a:effectLst/>
                <a:latin typeface="+mn-lt"/>
                <a:ea typeface="+mn-ea"/>
                <a:cs typeface="+mn-cs"/>
              </a:rPr>
              <a:t> çocukluğunda Olcay-</a:t>
            </a:r>
            <a:r>
              <a:rPr lang="tr-TR" sz="1200" b="0" i="0" kern="1200" dirty="0" err="1" smtClean="0">
                <a:solidFill>
                  <a:schemeClr val="tx1"/>
                </a:solidFill>
                <a:effectLst/>
                <a:latin typeface="+mn-lt"/>
                <a:ea typeface="+mn-ea"/>
                <a:cs typeface="+mn-cs"/>
              </a:rPr>
              <a:t>buka</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Mâtmûdâr</a:t>
            </a:r>
            <a:r>
              <a:rPr lang="tr-TR" sz="1200" b="0" i="0" kern="1200" dirty="0" smtClean="0">
                <a:solidFill>
                  <a:schemeClr val="tx1"/>
                </a:solidFill>
                <a:effectLst/>
                <a:latin typeface="+mn-lt"/>
                <a:ea typeface="+mn-ea"/>
                <a:cs typeface="+mn-cs"/>
              </a:rPr>
              <a:t>, Harbende (eşek sürücüsü) adları verilmiş, 694 (1295) yılında ağabeyi </a:t>
            </a:r>
            <a:r>
              <a:rPr lang="tr-TR" sz="1200" b="0" i="0" kern="1200" dirty="0" err="1" smtClean="0">
                <a:solidFill>
                  <a:schemeClr val="tx1"/>
                </a:solidFill>
                <a:effectLst/>
                <a:latin typeface="+mn-lt"/>
                <a:ea typeface="+mn-ea"/>
                <a:cs typeface="+mn-cs"/>
              </a:rPr>
              <a:t>Gāzân</a:t>
            </a:r>
            <a:r>
              <a:rPr lang="tr-TR" sz="1200" b="0" i="0" kern="1200" dirty="0" smtClean="0">
                <a:solidFill>
                  <a:schemeClr val="tx1"/>
                </a:solidFill>
                <a:effectLst/>
                <a:latin typeface="+mn-lt"/>
                <a:ea typeface="+mn-ea"/>
                <a:cs typeface="+mn-cs"/>
              </a:rPr>
              <a:t> Han ile birlikte </a:t>
            </a:r>
            <a:r>
              <a:rPr lang="tr-TR" sz="1200" b="0" i="0" kern="1200" dirty="0" err="1" smtClean="0">
                <a:solidFill>
                  <a:schemeClr val="tx1"/>
                </a:solidFill>
                <a:effectLst/>
                <a:latin typeface="+mn-lt"/>
                <a:ea typeface="+mn-ea"/>
                <a:cs typeface="+mn-cs"/>
              </a:rPr>
              <a:t>müslüman</a:t>
            </a:r>
            <a:r>
              <a:rPr lang="tr-TR" sz="1200" b="0" i="0" kern="1200" dirty="0" smtClean="0">
                <a:solidFill>
                  <a:schemeClr val="tx1"/>
                </a:solidFill>
                <a:effectLst/>
                <a:latin typeface="+mn-lt"/>
                <a:ea typeface="+mn-ea"/>
                <a:cs typeface="+mn-cs"/>
              </a:rPr>
              <a:t> olunca Muhammed </a:t>
            </a:r>
            <a:r>
              <a:rPr lang="tr-TR" sz="1200" b="0" i="0" kern="1200" dirty="0" err="1" smtClean="0">
                <a:solidFill>
                  <a:schemeClr val="tx1"/>
                </a:solidFill>
                <a:effectLst/>
                <a:latin typeface="+mn-lt"/>
                <a:ea typeface="+mn-ea"/>
                <a:cs typeface="+mn-cs"/>
              </a:rPr>
              <a:t>Hudâbende</a:t>
            </a:r>
            <a:r>
              <a:rPr lang="tr-TR" sz="1200" b="0" i="0" kern="1200" dirty="0" smtClean="0">
                <a:solidFill>
                  <a:schemeClr val="tx1"/>
                </a:solidFill>
                <a:effectLst/>
                <a:latin typeface="+mn-lt"/>
                <a:ea typeface="+mn-ea"/>
                <a:cs typeface="+mn-cs"/>
              </a:rPr>
              <a:t> (Abdullah) ismini almış, </a:t>
            </a:r>
            <a:r>
              <a:rPr lang="tr-TR" sz="1200" b="0" i="0" kern="1200" dirty="0" err="1" smtClean="0">
                <a:solidFill>
                  <a:schemeClr val="tx1"/>
                </a:solidFill>
                <a:effectLst/>
                <a:latin typeface="+mn-lt"/>
                <a:ea typeface="+mn-ea"/>
                <a:cs typeface="+mn-cs"/>
              </a:rPr>
              <a:t>Olcaytu</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Hudâbende</a:t>
            </a:r>
            <a:r>
              <a:rPr lang="tr-TR" sz="1200" b="0" i="0" kern="1200" dirty="0" smtClean="0">
                <a:solidFill>
                  <a:schemeClr val="tx1"/>
                </a:solidFill>
                <a:effectLst/>
                <a:latin typeface="+mn-lt"/>
                <a:ea typeface="+mn-ea"/>
                <a:cs typeface="+mn-cs"/>
              </a:rPr>
              <a:t> veya </a:t>
            </a:r>
            <a:r>
              <a:rPr lang="tr-TR" sz="1200" b="0" i="0" kern="1200" dirty="0" err="1" smtClean="0">
                <a:solidFill>
                  <a:schemeClr val="tx1"/>
                </a:solidFill>
                <a:effectLst/>
                <a:latin typeface="+mn-lt"/>
                <a:ea typeface="+mn-ea"/>
                <a:cs typeface="+mn-cs"/>
              </a:rPr>
              <a:t>Olcaytu</a:t>
            </a:r>
            <a:r>
              <a:rPr lang="tr-TR" sz="1200" b="0" i="0" kern="1200" dirty="0" smtClean="0">
                <a:solidFill>
                  <a:schemeClr val="tx1"/>
                </a:solidFill>
                <a:effectLst/>
                <a:latin typeface="+mn-lt"/>
                <a:ea typeface="+mn-ea"/>
                <a:cs typeface="+mn-cs"/>
              </a:rPr>
              <a:t> Han diye tanınmıştır. </a:t>
            </a:r>
            <a:endParaRPr lang="tr-TR" dirty="0"/>
          </a:p>
        </p:txBody>
      </p:sp>
      <p:sp>
        <p:nvSpPr>
          <p:cNvPr id="4" name="Slayt Numarası Yer Tutucusu 3"/>
          <p:cNvSpPr>
            <a:spLocks noGrp="1"/>
          </p:cNvSpPr>
          <p:nvPr>
            <p:ph type="sldNum" sz="quarter" idx="10"/>
          </p:nvPr>
        </p:nvSpPr>
        <p:spPr/>
        <p:txBody>
          <a:bodyPr/>
          <a:lstStyle/>
          <a:p>
            <a:fld id="{2CDDBF7B-1A21-4EBF-BDA0-4B60B7CE8E48}" type="slidenum">
              <a:rPr lang="tr-TR" smtClean="0"/>
              <a:t>28</a:t>
            </a:fld>
            <a:endParaRPr lang="tr-TR"/>
          </a:p>
        </p:txBody>
      </p:sp>
    </p:spTree>
    <p:extLst>
      <p:ext uri="{BB962C8B-B14F-4D97-AF65-F5344CB8AC3E}">
        <p14:creationId xmlns:p14="http://schemas.microsoft.com/office/powerpoint/2010/main" val="202165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b="1" smtClean="0"/>
              <a:t>Şahruh Mirza</a:t>
            </a:r>
            <a:r>
              <a:rPr lang="tr-TR" altLang="tr-TR" smtClean="0"/>
              <a:t> Timurlu hükümdarlarının ikincisi. </a:t>
            </a:r>
            <a:r>
              <a:rPr lang="tr-TR" altLang="tr-TR" u="sng" smtClean="0">
                <a:hlinkClick r:id="rId3"/>
              </a:rPr>
              <a:t>Timur</a:t>
            </a:r>
            <a:r>
              <a:rPr lang="tr-TR" altLang="tr-TR" smtClean="0"/>
              <a:t> Hanın oğludur. </a:t>
            </a:r>
            <a:r>
              <a:rPr lang="tr-TR" altLang="tr-TR" u="sng" smtClean="0">
                <a:hlinkClick r:id="rId4"/>
              </a:rPr>
              <a:t>20 Ağustos</a:t>
            </a:r>
            <a:r>
              <a:rPr lang="tr-TR" altLang="tr-TR" smtClean="0"/>
              <a:t> </a:t>
            </a:r>
            <a:r>
              <a:rPr lang="tr-TR" altLang="tr-TR" u="sng" smtClean="0">
                <a:hlinkClick r:id="rId5"/>
              </a:rPr>
              <a:t>1377</a:t>
            </a:r>
            <a:r>
              <a:rPr lang="tr-TR" altLang="tr-TR" smtClean="0"/>
              <a:t> tarihinde </a:t>
            </a:r>
            <a:r>
              <a:rPr lang="tr-TR" altLang="tr-TR" u="sng" smtClean="0">
                <a:hlinkClick r:id="rId6"/>
              </a:rPr>
              <a:t>Semerkant</a:t>
            </a:r>
            <a:r>
              <a:rPr lang="tr-TR" altLang="tr-TR" smtClean="0"/>
              <a:t>’ta doğdu.</a:t>
            </a:r>
            <a:br>
              <a:rPr lang="tr-TR" altLang="tr-TR" smtClean="0"/>
            </a:br>
            <a:r>
              <a:rPr lang="tr-TR" altLang="tr-TR" smtClean="0"/>
              <a:t/>
            </a:r>
            <a:br>
              <a:rPr lang="tr-TR" altLang="tr-TR" smtClean="0"/>
            </a:br>
            <a:r>
              <a:rPr lang="tr-TR" altLang="tr-TR" smtClean="0"/>
              <a:t>Küçüklüğünden itibaren dini, siyasi ve askeri tahsil, terbiye ve eğitim görerek yetiştirildi. Timur Hanın Kıpçak Seferinde merkezde kalıp, on üç yaşında devleti idare etti. 1392’de Kal’a-i Sefid Muhasarasına katılıp düşman reisini öldürerek üstün muvaffakiyet gösterdi. 1393’te Semerkant’la havalisinin valiliğine tayin edildi. Horasan, Sistan, Mazenderan valisi sıfatıyla 1396’da İran, Suriye ve Anadolu Seferine, 1402’de Ankara Muharebesine katıldı. Timur Hanın 1405’te vefat etmesinden 1409’a kadar Horasan valisi kaldı.</a:t>
            </a:r>
            <a:br>
              <a:rPr lang="tr-TR" altLang="tr-TR" smtClean="0"/>
            </a:br>
            <a:r>
              <a:rPr lang="tr-TR" altLang="tr-TR" smtClean="0"/>
              <a:t/>
            </a:r>
            <a:br>
              <a:rPr lang="tr-TR" altLang="tr-TR" smtClean="0"/>
            </a:br>
            <a:r>
              <a:rPr lang="tr-TR" altLang="tr-TR" smtClean="0"/>
              <a:t>1409’da, Timurlu hükümdarı oldu. Hanedan mensuplarıyla uzun süren saltanat mücadelesinde bulundu (Bkz. Timur İmparatorluğu). 1415’te, bütün Timurlu ülkesine hakim oldu. Hindistan, Şahruh’un yüksek hakimiyetini tanıdı.</a:t>
            </a:r>
          </a:p>
        </p:txBody>
      </p:sp>
      <p:sp>
        <p:nvSpPr>
          <p:cNvPr id="8192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333B1CF-0348-4FC8-8484-68A3B61DB6FE}" type="slidenum">
              <a:rPr lang="tr-TR" altLang="tr-TR" smtClean="0"/>
              <a:pPr/>
              <a:t>78</a:t>
            </a:fld>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#BibiHanımCamii adını Timur'un eşi Saray Mülk Hanım'ın lakabı olan Bibi Hanım'dan alır. #Semerkant'ın en önemli mimari eserlerinden biridir.</a:t>
            </a:r>
          </a:p>
          <a:p>
            <a:endParaRPr lang="tr-TR" altLang="tr-TR" smtClean="0"/>
          </a:p>
        </p:txBody>
      </p:sp>
      <p:sp>
        <p:nvSpPr>
          <p:cNvPr id="8294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7EEEFD2-9638-4DC4-BA93-EAC2F50B5F58}" type="slidenum">
              <a:rPr lang="tr-TR" altLang="tr-TR" smtClean="0"/>
              <a:pPr/>
              <a:t>86</a:t>
            </a:fld>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smtClean="0"/>
              <a:t>Bu kocaman yerde dikkat çeken diğer bir yapı da Gevherşad Camii. Bu camii İran’da Timür döneminden kalma ender eserlerden. Camii 1418 yılında dönemin sultanı SahRuk’un karısı Gevherşad tarafından İmam Rıza Külliyesinin içine yaptırılmış. 4 eyvanlı İran’da sıklıkla gördüğümüz bir tarzda. İki minaresinin yüksekliği 40m. Külliyenin içine sonradan yapıldığından eyvanların hepsi aynı büyüklükte değil. En büyük olan 18m yüksekliğinde, 12m derinliğinde.  Buradaki ihtişamı bir an durup hayal edin! Özellikle de eyvanların her yanının kobalt ve turkuaz mavisi ağırlıklı binbir işlemeyle donatıldığını unutmadan…</a:t>
            </a:r>
          </a:p>
          <a:p>
            <a:pPr eaLnBrk="1" hangingPunct="1">
              <a:spcBef>
                <a:spcPct val="0"/>
              </a:spcBef>
            </a:pPr>
            <a:endParaRPr lang="tr-TR" altLang="tr-TR" smtClean="0"/>
          </a:p>
        </p:txBody>
      </p:sp>
      <p:sp>
        <p:nvSpPr>
          <p:cNvPr id="8397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29C2166-FCB2-43DD-A8C2-00FB736029EC}" type="slidenum">
              <a:rPr lang="tr-TR" altLang="tr-TR" smtClean="0">
                <a:latin typeface="Arial" charset="0"/>
              </a:rPr>
              <a:pPr>
                <a:spcBef>
                  <a:spcPct val="0"/>
                </a:spcBef>
              </a:pPr>
              <a:t>91</a:t>
            </a:fld>
            <a:endParaRPr lang="tr-TR" altLang="tr-TR"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tr-TR" smtClean="0"/>
              <a:t>The Timurid Goharshad Mosque, 1418 C.E., abuts the golden dome of the Shrine of the 8th Imam Reza in Mashad, the only Imam of the 12 to die and be buried in Iran. Click for the shrine of Imam Reza's sister Fatimah, Hazrat-i Massoumeh, in Qom. Alternate picture is of the Jamkaran mosque on the outskirts of Qom where believers pray for the return of the 12th Imam, Hazrat Mahdi. </a:t>
            </a:r>
            <a:br>
              <a:rPr lang="en-US" altLang="tr-TR" smtClean="0"/>
            </a:br>
            <a:r>
              <a:rPr lang="en-US" altLang="tr-TR" smtClean="0"/>
              <a:t/>
            </a:r>
            <a:br>
              <a:rPr lang="en-US" altLang="tr-TR" smtClean="0"/>
            </a:br>
            <a:r>
              <a:rPr lang="en-US" altLang="tr-TR" smtClean="0"/>
              <a:t/>
            </a:r>
            <a:br>
              <a:rPr lang="en-US" altLang="tr-TR" smtClean="0"/>
            </a:br>
            <a:endParaRPr lang="tr-TR" altLang="tr-TR" smtClean="0"/>
          </a:p>
        </p:txBody>
      </p:sp>
      <p:sp>
        <p:nvSpPr>
          <p:cNvPr id="8499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D9F04D3-966B-4660-B5FD-18FB3655A6BC}" type="slidenum">
              <a:rPr lang="tr-TR" altLang="tr-TR" smtClean="0">
                <a:latin typeface="Arial" charset="0"/>
              </a:rPr>
              <a:pPr>
                <a:spcBef>
                  <a:spcPct val="0"/>
                </a:spcBef>
              </a:pPr>
              <a:t>92</a:t>
            </a:fld>
            <a:endParaRPr lang="tr-TR" altLang="tr-TR"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b="1" smtClean="0"/>
              <a:t>Uluğ Bey Medresesi</a:t>
            </a:r>
            <a:r>
              <a:rPr lang="tr-TR" altLang="tr-TR" smtClean="0"/>
              <a:t>, </a:t>
            </a:r>
            <a:r>
              <a:rPr lang="tr-TR" altLang="tr-TR" smtClean="0">
                <a:hlinkClick r:id="rId3" action="ppaction://hlinkfile" tooltip="Timur İmparatorluğu"/>
              </a:rPr>
              <a:t>Timur İmparatorluğu</a:t>
            </a:r>
            <a:r>
              <a:rPr lang="tr-TR" altLang="tr-TR" smtClean="0"/>
              <a:t>'nun 4. sultanı </a:t>
            </a:r>
            <a:r>
              <a:rPr lang="tr-TR" altLang="tr-TR" smtClean="0">
                <a:hlinkClick r:id="rId4" action="ppaction://hlinkfile" tooltip="Uluğ Bey"/>
              </a:rPr>
              <a:t>Uluğ Bey</a:t>
            </a:r>
            <a:r>
              <a:rPr lang="tr-TR" altLang="tr-TR" smtClean="0"/>
              <a:t> (</a:t>
            </a:r>
            <a:r>
              <a:rPr lang="tr-TR" altLang="tr-TR" smtClean="0">
                <a:hlinkClick r:id="rId5" action="ppaction://hlinkfile" tooltip="Farsça"/>
              </a:rPr>
              <a:t>Farsça</a:t>
            </a:r>
            <a:r>
              <a:rPr lang="tr-TR" altLang="tr-TR" smtClean="0"/>
              <a:t>: </a:t>
            </a:r>
            <a:r>
              <a:rPr lang="ar-SA" altLang="tr-TR" smtClean="0"/>
              <a:t>میرزا محمد طارق بن شاه رخ الغ‌بیگ</a:t>
            </a:r>
            <a:r>
              <a:rPr lang="tr-TR" altLang="tr-TR" smtClean="0"/>
              <a:t>‎ , </a:t>
            </a:r>
            <a:r>
              <a:rPr lang="tr-TR" altLang="tr-TR" i="1" smtClean="0"/>
              <a:t>Mīrzā Muhammad Tāriq bin Schāhruch Ulugh Beg</a:t>
            </a:r>
            <a:r>
              <a:rPr lang="tr-TR" altLang="tr-TR" smtClean="0"/>
              <a:t>) tarafından </a:t>
            </a:r>
            <a:r>
              <a:rPr lang="tr-TR" altLang="tr-TR" smtClean="0">
                <a:hlinkClick r:id="rId6" action="ppaction://hlinkfile" tooltip="Semerkant"/>
              </a:rPr>
              <a:t>Semerkant</a:t>
            </a:r>
            <a:r>
              <a:rPr lang="tr-TR" altLang="tr-TR" smtClean="0"/>
              <a:t>'da Rigestan Meydanının karşısında duran 1417 - 1420 yılları arasında yaptırılmış olan bir medresedir. Uluğ Bey Medresenin yanında bir de </a:t>
            </a:r>
            <a:r>
              <a:rPr lang="tr-TR" altLang="tr-TR" smtClean="0">
                <a:hlinkClick r:id="rId7" action="ppaction://hlinkfile" tooltip="Uluğ Bey Rasathanesi"/>
              </a:rPr>
              <a:t>Rasathane</a:t>
            </a:r>
            <a:r>
              <a:rPr lang="tr-TR" altLang="tr-TR" smtClean="0"/>
              <a:t>'yi de yaptırmıştır. Uluğ Bey Medresesi 15. yüzyılda Ana Asya'nın en iyi ve en önemli bir Üniversitesidir.</a:t>
            </a:r>
          </a:p>
          <a:p>
            <a:pPr eaLnBrk="1" hangingPunct="1">
              <a:spcBef>
                <a:spcPct val="0"/>
              </a:spcBef>
            </a:pPr>
            <a:r>
              <a:rPr lang="tr-TR" altLang="tr-TR" smtClean="0"/>
              <a:t>Uluğ Bey 70'e yakın o zamanın ünlü bilginlerini Semerkant'a getirtir, bunlar arasında ünlü Matematikçi ve Gökbilimci </a:t>
            </a:r>
            <a:r>
              <a:rPr lang="tr-TR" altLang="tr-TR" smtClean="0">
                <a:hlinkClick r:id="rId8" action="ppaction://hlinkfile" tooltip="Gıyaseddin Cemşid"/>
              </a:rPr>
              <a:t>Gıyaseddin Cemşid</a:t>
            </a:r>
            <a:r>
              <a:rPr lang="tr-TR" altLang="tr-TR" smtClean="0"/>
              <a:t> (</a:t>
            </a:r>
            <a:r>
              <a:rPr lang="tr-TR" altLang="tr-TR" smtClean="0">
                <a:hlinkClick r:id="rId5" action="ppaction://hlinkfile" tooltip="Farsça"/>
              </a:rPr>
              <a:t>Farsça</a:t>
            </a:r>
            <a:r>
              <a:rPr lang="tr-TR" altLang="tr-TR" smtClean="0"/>
              <a:t>: </a:t>
            </a:r>
            <a:r>
              <a:rPr lang="ar-SA" altLang="tr-TR" smtClean="0"/>
              <a:t>غياث الدين جمشید بن مسعود بن محمد الكاشي</a:t>
            </a:r>
            <a:r>
              <a:rPr lang="tr-TR" altLang="tr-TR" smtClean="0"/>
              <a:t>‎, </a:t>
            </a:r>
            <a:r>
              <a:rPr lang="tr-TR" altLang="tr-TR" i="1" smtClean="0"/>
              <a:t>Ġiyāṯ ad-Dīn Ǧamšīd bin Masʿūd bin Muḥammad al-Kāšī</a:t>
            </a:r>
            <a:r>
              <a:rPr lang="tr-TR" altLang="tr-TR" smtClean="0"/>
              <a:t>) ve </a:t>
            </a:r>
            <a:r>
              <a:rPr lang="tr-TR" altLang="tr-TR" smtClean="0">
                <a:hlinkClick r:id="rId9" action="ppaction://hlinkfile" tooltip="Bursalı Kadızade Rumi"/>
              </a:rPr>
              <a:t>Bursalı Kadızade Rumi</a:t>
            </a:r>
            <a:r>
              <a:rPr lang="tr-TR" altLang="tr-TR" smtClean="0"/>
              <a:t> (</a:t>
            </a:r>
            <a:r>
              <a:rPr lang="tr-TR" altLang="tr-TR" i="1" smtClean="0"/>
              <a:t>Qāḍī Zāda al-Rūmī</a:t>
            </a:r>
            <a:r>
              <a:rPr lang="tr-TR" altLang="tr-TR" smtClean="0"/>
              <a:t>) de vardı. Medresenin eğitim ağırlığı </a:t>
            </a:r>
            <a:r>
              <a:rPr lang="tr-TR" altLang="tr-TR" smtClean="0">
                <a:hlinkClick r:id="rId10" action="ppaction://hlinkfile" tooltip="Matematik"/>
              </a:rPr>
              <a:t>Matematik</a:t>
            </a:r>
            <a:r>
              <a:rPr lang="tr-TR" altLang="tr-TR" smtClean="0"/>
              <a:t> ve </a:t>
            </a:r>
            <a:r>
              <a:rPr lang="tr-TR" altLang="tr-TR" smtClean="0">
                <a:hlinkClick r:id="rId11" action="ppaction://hlinkfile" tooltip="Gökbilim"/>
              </a:rPr>
              <a:t>Gökbilim</a:t>
            </a:r>
            <a:r>
              <a:rPr lang="tr-TR" altLang="tr-TR" smtClean="0"/>
              <a:t> dalı idi.</a:t>
            </a:r>
          </a:p>
          <a:p>
            <a:pPr eaLnBrk="1" hangingPunct="1">
              <a:spcBef>
                <a:spcPct val="0"/>
              </a:spcBef>
            </a:pPr>
            <a:endParaRPr lang="tr-TR" altLang="tr-TR" smtClean="0"/>
          </a:p>
        </p:txBody>
      </p:sp>
      <p:sp>
        <p:nvSpPr>
          <p:cNvPr id="8602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C0AB9BC-0481-4102-A3A9-3BF9378B2DBA}" type="slidenum">
              <a:rPr lang="tr-TR" altLang="tr-TR" smtClean="0">
                <a:latin typeface="Arial" charset="0"/>
              </a:rPr>
              <a:pPr>
                <a:spcBef>
                  <a:spcPct val="0"/>
                </a:spcBef>
              </a:pPr>
              <a:t>97</a:t>
            </a:fld>
            <a:endParaRPr lang="tr-TR" altLang="tr-TR"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 Yer Tutucusu 2">
            <a:extLst>
              <a:ext uri="{FF2B5EF4-FFF2-40B4-BE49-F238E27FC236}"/>
            </a:extLst>
          </p:cNvPr>
          <p:cNvSpPr>
            <a:spLocks noGrp="1"/>
          </p:cNvSpPr>
          <p:nvPr>
            <p:ph type="body" idx="1"/>
          </p:nvPr>
        </p:nvSpPr>
        <p:spPr/>
        <p:txBody>
          <a:bodyPr>
            <a:normAutofit fontScale="40000" lnSpcReduction="20000"/>
          </a:bodyPr>
          <a:lstStyle/>
          <a:p>
            <a:pPr>
              <a:defRPr/>
            </a:pPr>
            <a:r>
              <a:rPr lang="tr-TR" dirty="0"/>
              <a:t>Ahmet </a:t>
            </a:r>
            <a:r>
              <a:rPr lang="tr-TR" dirty="0" err="1"/>
              <a:t>Yesevi</a:t>
            </a:r>
            <a:r>
              <a:rPr lang="tr-TR" dirty="0"/>
              <a:t> ya da Ata </a:t>
            </a:r>
            <a:r>
              <a:rPr lang="tr-TR" dirty="0" err="1"/>
              <a:t>Yesevi</a:t>
            </a:r>
            <a:r>
              <a:rPr lang="tr-TR" dirty="0"/>
              <a:t>, (Özbekçe: </a:t>
            </a:r>
            <a:r>
              <a:rPr lang="tr-TR" dirty="0" err="1"/>
              <a:t>Xoja</a:t>
            </a:r>
            <a:r>
              <a:rPr lang="tr-TR" dirty="0"/>
              <a:t> </a:t>
            </a:r>
            <a:r>
              <a:rPr lang="tr-TR" dirty="0" err="1"/>
              <a:t>Ahmad</a:t>
            </a:r>
            <a:r>
              <a:rPr lang="tr-TR" dirty="0"/>
              <a:t> </a:t>
            </a:r>
            <a:r>
              <a:rPr lang="tr-TR" dirty="0" err="1"/>
              <a:t>Yassaviy</a:t>
            </a:r>
            <a:r>
              <a:rPr lang="tr-TR" dirty="0"/>
              <a:t>; İngilizce: </a:t>
            </a:r>
            <a:r>
              <a:rPr lang="tr-TR" dirty="0" err="1"/>
              <a:t>Ahmad</a:t>
            </a:r>
            <a:r>
              <a:rPr lang="tr-TR" dirty="0"/>
              <a:t> </a:t>
            </a:r>
            <a:r>
              <a:rPr lang="tr-TR" dirty="0" err="1"/>
              <a:t>Yasawi</a:t>
            </a:r>
            <a:r>
              <a:rPr lang="tr-TR" dirty="0"/>
              <a:t>; Rusça: </a:t>
            </a:r>
            <a:r>
              <a:rPr lang="az-Cyrl-AZ" dirty="0"/>
              <a:t>Қожа Ахмед Яссауи) (1093 </a:t>
            </a:r>
            <a:r>
              <a:rPr lang="tr-TR" dirty="0" err="1"/>
              <a:t>Sayram</a:t>
            </a:r>
            <a:r>
              <a:rPr lang="tr-TR" dirty="0"/>
              <a:t> - ö. 1166 Türkistan (</a:t>
            </a:r>
            <a:r>
              <a:rPr lang="tr-TR" dirty="0" err="1"/>
              <a:t>Yesi</a:t>
            </a:r>
            <a:r>
              <a:rPr lang="tr-TR" dirty="0"/>
              <a:t>), Kazakistan), Türk[1] mutasavvıf ve şair. Alevî inancının yol önderlerinden olup, aynı zamanda tarihte bilinen ilk Türk mutasavvıfı </a:t>
            </a:r>
            <a:r>
              <a:rPr lang="tr-TR" dirty="0" err="1"/>
              <a:t>ünvanını</a:t>
            </a:r>
            <a:r>
              <a:rPr lang="tr-TR" dirty="0"/>
              <a:t> taşır. Oluşturduğu kurallar manzumesi ile </a:t>
            </a:r>
            <a:r>
              <a:rPr lang="tr-TR" dirty="0" err="1"/>
              <a:t>Yesevîliğin</a:t>
            </a:r>
            <a:r>
              <a:rPr lang="tr-TR" dirty="0"/>
              <a:t> başlıca ana esaslarını belirlemiştir. Bu esaslar Alevîlik inancının belirli bir sistematiğe oturmasında temel oluşturmuştur. Ayrıca dolaylı olarak </a:t>
            </a:r>
            <a:r>
              <a:rPr lang="tr-TR" dirty="0" err="1"/>
              <a:t>Nakşibendiye</a:t>
            </a:r>
            <a:r>
              <a:rPr lang="tr-TR" dirty="0"/>
              <a:t> ve </a:t>
            </a:r>
            <a:r>
              <a:rPr lang="tr-TR" dirty="0" err="1"/>
              <a:t>Bektaşîlik</a:t>
            </a:r>
            <a:r>
              <a:rPr lang="tr-TR" dirty="0"/>
              <a:t> </a:t>
            </a:r>
            <a:r>
              <a:rPr lang="tr-TR" dirty="0" err="1"/>
              <a:t>tarikâtlerini</a:t>
            </a:r>
            <a:r>
              <a:rPr lang="tr-TR" dirty="0"/>
              <a:t> de çeşitli şekillerde etkilemiştir.</a:t>
            </a:r>
          </a:p>
          <a:p>
            <a:pPr>
              <a:defRPr/>
            </a:pPr>
            <a:r>
              <a:rPr lang="tr-TR" dirty="0"/>
              <a:t>Hayatı [değiştir]Tam adı Ahmet bin İbrahim bin İlyas </a:t>
            </a:r>
            <a:r>
              <a:rPr lang="tr-TR" dirty="0" err="1"/>
              <a:t>Yesevi'dir</a:t>
            </a:r>
            <a:r>
              <a:rPr lang="tr-TR" dirty="0"/>
              <a:t>. </a:t>
            </a:r>
            <a:r>
              <a:rPr lang="tr-TR" dirty="0" err="1"/>
              <a:t>Karahanlıların</a:t>
            </a:r>
            <a:r>
              <a:rPr lang="tr-TR" dirty="0"/>
              <a:t> hüküm sürdüğü çağlarda Orta Asya'nın iktisadi, sosyal, siyasi ve medeni hayatında önemli bir yer tutan, </a:t>
            </a:r>
            <a:r>
              <a:rPr lang="tr-TR" dirty="0" err="1"/>
              <a:t>Yesi</a:t>
            </a:r>
            <a:r>
              <a:rPr lang="tr-TR" dirty="0"/>
              <a:t> şehri yakınlarında </a:t>
            </a:r>
            <a:r>
              <a:rPr lang="tr-TR" dirty="0" err="1"/>
              <a:t>Sayram</a:t>
            </a:r>
            <a:r>
              <a:rPr lang="tr-TR" dirty="0"/>
              <a:t> kentinde doğmuştur.[2] Babası </a:t>
            </a:r>
            <a:r>
              <a:rPr lang="tr-TR" dirty="0" err="1"/>
              <a:t>Hace</a:t>
            </a:r>
            <a:r>
              <a:rPr lang="tr-TR" dirty="0"/>
              <a:t> İbrahim Şeyh ve manevi babası Arslan Baba'nın </a:t>
            </a:r>
            <a:r>
              <a:rPr lang="tr-TR" dirty="0" err="1"/>
              <a:t>vefatlerini</a:t>
            </a:r>
            <a:r>
              <a:rPr lang="tr-TR" dirty="0"/>
              <a:t> </a:t>
            </a:r>
            <a:r>
              <a:rPr lang="tr-TR" dirty="0" err="1"/>
              <a:t>müteakıb</a:t>
            </a:r>
            <a:r>
              <a:rPr lang="tr-TR" dirty="0"/>
              <a:t> Buhara ve Semerkant'ta </a:t>
            </a:r>
            <a:r>
              <a:rPr lang="tr-TR" dirty="0" err="1"/>
              <a:t>Melametî</a:t>
            </a:r>
            <a:r>
              <a:rPr lang="tr-TR" dirty="0"/>
              <a:t>-Kalenderî şeyhi olduğu iddia edilen Yusuf </a:t>
            </a:r>
            <a:r>
              <a:rPr lang="tr-TR" dirty="0" err="1"/>
              <a:t>Hemedani'nin</a:t>
            </a:r>
            <a:r>
              <a:rPr lang="tr-TR" dirty="0"/>
              <a:t> yanında eğitimini tamamladı.[3] Zaten </a:t>
            </a:r>
            <a:r>
              <a:rPr lang="tr-TR" dirty="0" err="1"/>
              <a:t>Yesevi'nin</a:t>
            </a:r>
            <a:r>
              <a:rPr lang="tr-TR" dirty="0"/>
              <a:t> </a:t>
            </a:r>
            <a:r>
              <a:rPr lang="tr-TR" dirty="0" err="1"/>
              <a:t>Fakrname</a:t>
            </a:r>
            <a:r>
              <a:rPr lang="tr-TR" dirty="0"/>
              <a:t> eserinde adları geçen </a:t>
            </a:r>
            <a:r>
              <a:rPr lang="tr-TR" dirty="0" err="1"/>
              <a:t>Şakik</a:t>
            </a:r>
            <a:r>
              <a:rPr lang="tr-TR" dirty="0"/>
              <a:t>-i </a:t>
            </a:r>
            <a:r>
              <a:rPr lang="tr-TR" dirty="0" err="1"/>
              <a:t>Belhi</a:t>
            </a:r>
            <a:r>
              <a:rPr lang="tr-TR" dirty="0"/>
              <a:t>, </a:t>
            </a:r>
            <a:r>
              <a:rPr lang="tr-TR" dirty="0" err="1"/>
              <a:t>Ahmed</a:t>
            </a:r>
            <a:r>
              <a:rPr lang="tr-TR" dirty="0"/>
              <a:t>-i Cami-i </a:t>
            </a:r>
            <a:r>
              <a:rPr lang="tr-TR" dirty="0" err="1"/>
              <a:t>Namıki</a:t>
            </a:r>
            <a:r>
              <a:rPr lang="tr-TR" dirty="0"/>
              <a:t> ve </a:t>
            </a:r>
            <a:r>
              <a:rPr lang="tr-TR" dirty="0" err="1"/>
              <a:t>Kutb'ud</a:t>
            </a:r>
            <a:r>
              <a:rPr lang="tr-TR" dirty="0"/>
              <a:t>-din Haydar gibi önemli şahsiyetlerin </a:t>
            </a:r>
            <a:r>
              <a:rPr lang="tr-TR" dirty="0" err="1"/>
              <a:t>Melametî</a:t>
            </a:r>
            <a:r>
              <a:rPr lang="tr-TR" dirty="0"/>
              <a:t>-Kalenderî çevrelere mensup oldukları da kaynakların verdiği bilgilerdir.[4] Hatta bu </a:t>
            </a:r>
            <a:r>
              <a:rPr lang="tr-TR" dirty="0" err="1"/>
              <a:t>müridlerden</a:t>
            </a:r>
            <a:r>
              <a:rPr lang="tr-TR" dirty="0"/>
              <a:t> </a:t>
            </a:r>
            <a:r>
              <a:rPr lang="tr-TR" dirty="0" err="1"/>
              <a:t>Kutb'ûd-dîn</a:t>
            </a:r>
            <a:r>
              <a:rPr lang="tr-TR" dirty="0"/>
              <a:t> Haydar, 12. yüzyıldan itibaren </a:t>
            </a:r>
            <a:r>
              <a:rPr lang="tr-TR" dirty="0" err="1"/>
              <a:t>Kalenderîliğin</a:t>
            </a:r>
            <a:r>
              <a:rPr lang="tr-TR" dirty="0"/>
              <a:t> en yaygın ve faal kolunu oluşturan </a:t>
            </a:r>
            <a:r>
              <a:rPr lang="tr-TR" dirty="0" err="1"/>
              <a:t>Haydarîliğin</a:t>
            </a:r>
            <a:r>
              <a:rPr lang="tr-TR" dirty="0"/>
              <a:t> kurucusudur.[5]</a:t>
            </a:r>
          </a:p>
          <a:p>
            <a:pPr>
              <a:defRPr/>
            </a:pPr>
            <a:endParaRPr lang="tr-TR" dirty="0"/>
          </a:p>
          <a:p>
            <a:pPr>
              <a:defRPr/>
            </a:pPr>
            <a:r>
              <a:rPr lang="tr-TR" dirty="0"/>
              <a:t>Anadolu'ya hiç gelmemiş olmasına rağmen Anadolu'da da tanınan ve sevilen Ahmet </a:t>
            </a:r>
            <a:r>
              <a:rPr lang="tr-TR" dirty="0" err="1"/>
              <a:t>Yesevi</a:t>
            </a:r>
            <a:r>
              <a:rPr lang="tr-TR" dirty="0"/>
              <a:t>, yaygın olan kanaate göre, Mevlânâ, Yunus Emre ve Hacı Bektaş-ı Veli gibi Anadolu ekollerini ve Aleviliği etkilemiştir.</a:t>
            </a:r>
          </a:p>
          <a:p>
            <a:pPr>
              <a:defRPr/>
            </a:pPr>
            <a:endParaRPr lang="tr-TR" dirty="0"/>
          </a:p>
          <a:p>
            <a:pPr>
              <a:defRPr/>
            </a:pPr>
            <a:r>
              <a:rPr lang="tr-TR" dirty="0"/>
              <a:t>Ahmet </a:t>
            </a:r>
            <a:r>
              <a:rPr lang="tr-TR" dirty="0" err="1"/>
              <a:t>Yesevi</a:t>
            </a:r>
            <a:r>
              <a:rPr lang="tr-TR" dirty="0"/>
              <a:t>, Divan-ı Hikmet adıyla yüzyıllar sonra derlenecek olan Hikmetleri aracılığıyla Türklere İslam'ı kolaylaştırarak benimsetmiştir. Bunun için İslam inancını, Türk gelenek, inanç ve yaşam tarzı ile uygun biçimde sentezleme yolunu seçmiştir.[kaynak belirtilmeli] Üstelik bu yolu seçen kimi din alimleri sapkınlıkla ve dinden çıkmakla suçlanmasına rağmen </a:t>
            </a:r>
            <a:r>
              <a:rPr lang="tr-TR" dirty="0" err="1"/>
              <a:t>Yesevi</a:t>
            </a:r>
            <a:r>
              <a:rPr lang="tr-TR" dirty="0"/>
              <a:t> başarıyla yolunu (tarikatını) kurmuş ve geliştirebilmiştir. Eski Türk inanışlarından, adetlerinden bir kısmını İslam dininin içine dahil ederek, dinlerini yeni değiştirmiş olan Türk topluluklarına dinin özünü yani felsefi yönünü tanıtmıştır.</a:t>
            </a:r>
          </a:p>
          <a:p>
            <a:pPr>
              <a:defRPr/>
            </a:pPr>
            <a:endParaRPr lang="tr-TR" dirty="0"/>
          </a:p>
          <a:p>
            <a:pPr>
              <a:defRPr/>
            </a:pPr>
            <a:r>
              <a:rPr lang="tr-TR" dirty="0"/>
              <a:t>Türkistan Türklerinin İslam’ı kitleler halinde kabul etmeye başladığı 10. yüzyıl, Türk dünyası için tarihi bir dönüm noktası olmuştur. Bu yüzyıldan itibaren Türkler, kendilerine özgü bir İslamiyet anlayışını benimsemişler, günümüz de dahil olmak üzere, Türklerin sosyal yaşayışları da, kurdukları devletler de, ne eski Türklerinkine, ne de Araplarınkilere benzemiştir</a:t>
            </a:r>
          </a:p>
          <a:p>
            <a:pPr>
              <a:defRPr/>
            </a:pPr>
            <a:endParaRPr lang="tr-TR" dirty="0"/>
          </a:p>
          <a:p>
            <a:pPr>
              <a:defRPr/>
            </a:pPr>
            <a:r>
              <a:rPr lang="tr-TR" dirty="0" err="1"/>
              <a:t>Yesevi</a:t>
            </a:r>
            <a:r>
              <a:rPr lang="tr-TR" dirty="0"/>
              <a:t>, Arapça ve </a:t>
            </a:r>
            <a:r>
              <a:rPr lang="tr-TR" dirty="0" err="1"/>
              <a:t>Farsça'yı</a:t>
            </a:r>
            <a:r>
              <a:rPr lang="tr-TR" dirty="0"/>
              <a:t> çok iyi bilmesine rağmen eserlerini ısrarla </a:t>
            </a:r>
            <a:r>
              <a:rPr lang="tr-TR" dirty="0" err="1"/>
              <a:t>Türkçe'de</a:t>
            </a:r>
            <a:r>
              <a:rPr lang="tr-TR" dirty="0"/>
              <a:t> vermiştir.[6]</a:t>
            </a:r>
          </a:p>
          <a:p>
            <a:pPr>
              <a:defRPr/>
            </a:pPr>
            <a:endParaRPr lang="tr-TR" dirty="0"/>
          </a:p>
          <a:p>
            <a:pPr>
              <a:defRPr/>
            </a:pPr>
            <a:r>
              <a:rPr lang="tr-TR" dirty="0"/>
              <a:t>Edebiyatçı Yahya Kemal Beyatlı'nın Ahmet </a:t>
            </a:r>
            <a:r>
              <a:rPr lang="tr-TR" dirty="0" err="1"/>
              <a:t>Yesevi</a:t>
            </a:r>
            <a:r>
              <a:rPr lang="tr-TR" dirty="0"/>
              <a:t> hakkındaki yorumu şöyledir.</a:t>
            </a:r>
          </a:p>
          <a:p>
            <a:pPr>
              <a:defRPr/>
            </a:pPr>
            <a:endParaRPr lang="tr-TR" dirty="0"/>
          </a:p>
          <a:p>
            <a:pPr>
              <a:defRPr/>
            </a:pPr>
            <a:r>
              <a:rPr lang="tr-TR" dirty="0"/>
              <a:t> « Şu Ahmet </a:t>
            </a:r>
            <a:r>
              <a:rPr lang="tr-TR" dirty="0" err="1"/>
              <a:t>Yesevi</a:t>
            </a:r>
            <a:r>
              <a:rPr lang="tr-TR" dirty="0"/>
              <a:t> kim? Bir araştırın göreceksiniz. Bizim milliyetimizi asıl O'nda bulacaksınız? » </a:t>
            </a:r>
          </a:p>
          <a:p>
            <a:pPr>
              <a:defRPr/>
            </a:pPr>
            <a:r>
              <a:rPr lang="tr-TR" dirty="0"/>
              <a:t>  </a:t>
            </a:r>
          </a:p>
          <a:p>
            <a:pPr>
              <a:defRPr/>
            </a:pPr>
            <a:endParaRPr lang="tr-TR" dirty="0"/>
          </a:p>
          <a:p>
            <a:pPr>
              <a:defRPr/>
            </a:pPr>
            <a:r>
              <a:rPr lang="tr-TR" dirty="0"/>
              <a:t>[7]</a:t>
            </a:r>
          </a:p>
          <a:p>
            <a:pPr>
              <a:defRPr/>
            </a:pPr>
            <a:endParaRPr lang="tr-TR" dirty="0"/>
          </a:p>
          <a:p>
            <a:pPr>
              <a:defRPr/>
            </a:pPr>
            <a:r>
              <a:rPr lang="tr-TR" dirty="0"/>
              <a:t> Ahmet </a:t>
            </a:r>
            <a:r>
              <a:rPr lang="tr-TR" dirty="0" err="1"/>
              <a:t>Yesevi'nin</a:t>
            </a:r>
            <a:r>
              <a:rPr lang="tr-TR" dirty="0"/>
              <a:t> ölümünün sonrasında Türkiye'ye Gelenler [değiştir]Ahmet </a:t>
            </a:r>
            <a:r>
              <a:rPr lang="tr-TR" dirty="0" err="1"/>
              <a:t>Yesevi'nin</a:t>
            </a:r>
            <a:r>
              <a:rPr lang="tr-TR" dirty="0"/>
              <a:t> </a:t>
            </a:r>
            <a:r>
              <a:rPr lang="tr-TR" dirty="0" err="1"/>
              <a:t>müridleri</a:t>
            </a:r>
            <a:r>
              <a:rPr lang="tr-TR" dirty="0"/>
              <a:t> ve takipçileri ölümünden önce ve ölümünün sonrasında, 12. </a:t>
            </a:r>
            <a:r>
              <a:rPr lang="tr-TR" dirty="0" err="1"/>
              <a:t>yy'ın</a:t>
            </a:r>
            <a:r>
              <a:rPr lang="tr-TR" dirty="0"/>
              <a:t> ortalarından itibaren diğer bölgeler gibi Anadolu'ya da gelerek görüşlerini yaymaya devam ettiler.</a:t>
            </a:r>
          </a:p>
          <a:p>
            <a:pPr>
              <a:defRPr/>
            </a:pPr>
            <a:endParaRPr lang="tr-TR" dirty="0"/>
          </a:p>
          <a:p>
            <a:pPr>
              <a:defRPr/>
            </a:pPr>
            <a:r>
              <a:rPr lang="tr-TR" dirty="0"/>
              <a:t>Zakiroğlu Ailesi ve </a:t>
            </a:r>
            <a:r>
              <a:rPr lang="tr-TR" dirty="0" err="1"/>
              <a:t>Beyderoğulları'nın</a:t>
            </a:r>
            <a:r>
              <a:rPr lang="tr-TR" dirty="0"/>
              <a:t>, bunların en büyük temsilcileri oldukları bilinir. Türkmenistan'da halen 70 bin civarında bulunan </a:t>
            </a:r>
            <a:r>
              <a:rPr lang="tr-TR" dirty="0" err="1"/>
              <a:t>Zakiroğulları'nın</a:t>
            </a:r>
            <a:r>
              <a:rPr lang="tr-TR" dirty="0"/>
              <a:t> Türkiye'de de temsilcileri bulunmaktadır. Ölümünün ardından başka müritleri de Mansur Ata, Abdülmelik Ata , Süleyman Hakim Ata, </a:t>
            </a:r>
            <a:r>
              <a:rPr lang="tr-TR" dirty="0" err="1"/>
              <a:t>Tac</a:t>
            </a:r>
            <a:r>
              <a:rPr lang="tr-TR" dirty="0"/>
              <a:t> Hoca, </a:t>
            </a:r>
            <a:r>
              <a:rPr lang="tr-TR" dirty="0" err="1"/>
              <a:t>Zengi</a:t>
            </a:r>
            <a:r>
              <a:rPr lang="tr-TR" dirty="0"/>
              <a:t> Ata.</a:t>
            </a:r>
          </a:p>
          <a:p>
            <a:pPr>
              <a:defRPr/>
            </a:pPr>
            <a:endParaRPr lang="tr-TR" dirty="0"/>
          </a:p>
          <a:p>
            <a:pPr>
              <a:defRPr/>
            </a:pPr>
            <a:r>
              <a:rPr lang="tr-TR" dirty="0"/>
              <a:t>Evliya Çelebi’nin </a:t>
            </a:r>
            <a:r>
              <a:rPr lang="tr-TR" dirty="0" err="1"/>
              <a:t>Seyahatname'sinde</a:t>
            </a:r>
            <a:r>
              <a:rPr lang="tr-TR" dirty="0"/>
              <a:t> tespit ettiği </a:t>
            </a:r>
            <a:r>
              <a:rPr lang="tr-TR" dirty="0" err="1"/>
              <a:t>Yesevi</a:t>
            </a:r>
            <a:r>
              <a:rPr lang="tr-TR" dirty="0"/>
              <a:t>-Bektaşi dervişlerinden bazıları şöyledir: Rumeli'de Sarı Saltuk, Deliorman'da Demirci Baba, </a:t>
            </a:r>
            <a:r>
              <a:rPr lang="tr-TR" dirty="0" err="1"/>
              <a:t>Niyazabad'da</a:t>
            </a:r>
            <a:r>
              <a:rPr lang="tr-TR" dirty="0"/>
              <a:t> Avşar Baba, Merzifon’da Pir Dede, Bulgaristan Varna-</a:t>
            </a:r>
            <a:r>
              <a:rPr lang="tr-TR" dirty="0" err="1"/>
              <a:t>Batova'da</a:t>
            </a:r>
            <a:r>
              <a:rPr lang="tr-TR" dirty="0"/>
              <a:t> Akyazılı, Bursa'da Geyikli Baba, Abdal Musa, İstanbul Unkapanı'nda </a:t>
            </a:r>
            <a:r>
              <a:rPr lang="tr-TR" dirty="0" err="1"/>
              <a:t>Horos</a:t>
            </a:r>
            <a:r>
              <a:rPr lang="tr-TR" dirty="0"/>
              <a:t> Dede, Yozgat'ta Emir Çin Osman, Tokat’ta </a:t>
            </a:r>
            <a:r>
              <a:rPr lang="tr-TR" dirty="0" err="1"/>
              <a:t>Gaj-Gaj</a:t>
            </a:r>
            <a:r>
              <a:rPr lang="tr-TR" dirty="0"/>
              <a:t> Dede, Zile’de Şeyh Nusret, Nevşehir'de Hacı Bektaş-ı Veli, Amasya’da Baba İlyas.</a:t>
            </a:r>
          </a:p>
          <a:p>
            <a:pPr>
              <a:defRPr/>
            </a:pPr>
            <a:endParaRPr lang="tr-TR" dirty="0"/>
          </a:p>
          <a:p>
            <a:pPr>
              <a:defRPr/>
            </a:pPr>
            <a:r>
              <a:rPr lang="tr-TR" dirty="0"/>
              <a:t> Türbesi [değiştir]Ana madde: Hoca </a:t>
            </a:r>
            <a:r>
              <a:rPr lang="tr-TR" dirty="0" err="1"/>
              <a:t>Ahmed</a:t>
            </a:r>
            <a:r>
              <a:rPr lang="tr-TR" dirty="0"/>
              <a:t> </a:t>
            </a:r>
            <a:r>
              <a:rPr lang="tr-TR" dirty="0" err="1"/>
              <a:t>Yesevi</a:t>
            </a:r>
            <a:r>
              <a:rPr lang="tr-TR" dirty="0"/>
              <a:t> Türbesi</a:t>
            </a:r>
          </a:p>
          <a:p>
            <a:pPr>
              <a:defRPr/>
            </a:pPr>
            <a:r>
              <a:rPr lang="tr-TR" dirty="0"/>
              <a:t>Türbesi, Kazakistan'ın güneyindeki Türkistan kentinde 1389 ile 1405 yılları arasında </a:t>
            </a:r>
            <a:r>
              <a:rPr lang="tr-TR" dirty="0" err="1"/>
              <a:t>Timurlenk</a:t>
            </a:r>
            <a:r>
              <a:rPr lang="tr-TR" dirty="0"/>
              <a:t> tarafından yapıldı. 2002 yılında UNESCO tarafından dünya tarih eseri olarak kabul gördü. Ahmet </a:t>
            </a:r>
            <a:r>
              <a:rPr lang="tr-TR" dirty="0" err="1"/>
              <a:t>Yesevi'nin</a:t>
            </a:r>
            <a:r>
              <a:rPr lang="tr-TR" dirty="0"/>
              <a:t> türbesi Türkiye Cumhuriyeti tarafından Öner Kabasakal'ın Başkanlığı döneminde TİKA marifetiyle yeniden tamir edilmiştir.[8]</a:t>
            </a:r>
          </a:p>
          <a:p>
            <a:pPr>
              <a:defRPr/>
            </a:pPr>
            <a:endParaRPr lang="tr-TR" dirty="0"/>
          </a:p>
          <a:p>
            <a:pPr>
              <a:defRPr/>
            </a:pPr>
            <a:r>
              <a:rPr lang="tr-TR" dirty="0"/>
              <a:t> Eserleri [değiştir]Divan-ı Hikmet şiirleri, Türk tasavvuf edebiyatının çok önemli ve bilinen en eski örneklerini içeren kitaptır.</a:t>
            </a:r>
          </a:p>
          <a:p>
            <a:pPr>
              <a:defRPr/>
            </a:pPr>
            <a:r>
              <a:rPr lang="tr-TR" dirty="0" err="1"/>
              <a:t>Akaid</a:t>
            </a:r>
            <a:r>
              <a:rPr lang="tr-TR" dirty="0"/>
              <a:t>, </a:t>
            </a:r>
            <a:r>
              <a:rPr lang="tr-TR" dirty="0" err="1"/>
              <a:t>İslamın</a:t>
            </a:r>
            <a:r>
              <a:rPr lang="tr-TR" dirty="0"/>
              <a:t> esaslarının yer aldığı temel eseridir</a:t>
            </a:r>
          </a:p>
          <a:p>
            <a:pPr>
              <a:defRPr/>
            </a:pPr>
            <a:r>
              <a:rPr lang="tr-TR" dirty="0" err="1"/>
              <a:t>Fakrname</a:t>
            </a:r>
            <a:r>
              <a:rPr lang="tr-TR" dirty="0"/>
              <a:t> öğrencileri tarafından yazılmış ve kendisine mal edilmiştir.</a:t>
            </a:r>
          </a:p>
          <a:p>
            <a:pPr>
              <a:defRPr/>
            </a:pPr>
            <a:endParaRPr lang="tr-TR" dirty="0"/>
          </a:p>
          <a:p>
            <a:pPr>
              <a:defRPr/>
            </a:pPr>
            <a:endParaRPr lang="tr-TR" dirty="0"/>
          </a:p>
        </p:txBody>
      </p:sp>
      <p:sp>
        <p:nvSpPr>
          <p:cNvPr id="8704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81C5748-8BF4-4676-A50B-F8627D392159}" type="slidenum">
              <a:rPr lang="tr-TR" altLang="tr-TR" smtClean="0">
                <a:latin typeface="Arial" charset="0"/>
              </a:rPr>
              <a:pPr>
                <a:spcBef>
                  <a:spcPct val="0"/>
                </a:spcBef>
              </a:pPr>
              <a:t>112</a:t>
            </a:fld>
            <a:endParaRPr lang="tr-TR" altLang="tr-TR"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İngiliz müsteşriki Dr. Eugene Schuyler, Türkistan Seyâhatnâmesi isimli eserinde, Hâce Ahmet Yesevî'nin câmi ve Tîmûr Han tarafından kabri üzerine yaptırılan muhteşem türbesi hakkında özetle diyor ki: "Bu büyük câminin arka kısmında türbeli ikinci bir mescid daha ilâve edilmiş durumda olup, câminin dış avlu kapısı fevkalâde büyük ve kemerlidir. Kapının yanında penceresiz, üstü çentikli iki tâne yuvarlak kule yükseliyor. Kapının, büyük bir sanat eseri olarak işlenmiş iki kanatlı tahta kapısı üzerinde bir pencere vardır. Duvarlar işlenirken, iyi pişmiş dört köşeli tuğlalar kullanılmıştır. Kûfî yazılarla süslenmiş kubbe, binâyı daha da güzelleştirmektedir. Zelzeleler vesâir sebeplerle çoğu yerlerinin dökülmüş, harâbe hâline gelmiş olduğu bu muazzam binâ, ilk hâlinde kimbilir ne kadar daha güzeldi?</a:t>
            </a:r>
          </a:p>
          <a:p>
            <a:endParaRPr lang="tr-TR" altLang="tr-TR" smtClean="0"/>
          </a:p>
          <a:p>
            <a:r>
              <a:rPr lang="tr-TR" altLang="tr-TR" smtClean="0"/>
              <a:t>Câminin avlusunda çok güzel bir medrese ile, arkasında; bir kubbe, içinde Arslan Bâbâ'nın, Ahmet Yesevî'nin ve âilesinin yer aldığı türbe vardır. Burada başkalarının yattığı da söylenilmektedir."</a:t>
            </a:r>
          </a:p>
          <a:p>
            <a:endParaRPr lang="tr-TR" altLang="tr-TR" smtClean="0"/>
          </a:p>
          <a:p>
            <a:endParaRPr lang="tr-TR" altLang="tr-TR" smtClean="0"/>
          </a:p>
        </p:txBody>
      </p:sp>
      <p:sp>
        <p:nvSpPr>
          <p:cNvPr id="8806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19C3605-B266-4E11-8016-3DDFFFCDB066}" type="slidenum">
              <a:rPr lang="tr-TR" altLang="tr-TR" smtClean="0">
                <a:latin typeface="Arial" charset="0"/>
              </a:rPr>
              <a:pPr>
                <a:spcBef>
                  <a:spcPct val="0"/>
                </a:spcBef>
              </a:pPr>
              <a:t>113</a:t>
            </a:fld>
            <a:endParaRPr lang="tr-TR" altLang="tr-TR"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tr-TR" smtClean="0"/>
              <a:t>A short, yet enormous, minaret stands before the facade of the Muhammad Amin-khan Madrassah. This is Kalta-Minor - the "Short minaret". The minaret and Muhammad Amin-khan Madrassah were intended to finish the plan of the big square near the western gates of Ichan-QalaKalta-Minor should have become the biggest and highest minaret in Central Asia. Its massive base is 14.2 m in diameter. However, construction was interrupted upon the death of Muhammad-Amin-khan in 1855 after a battle with the Turkmen as historian Munis reported.</a:t>
            </a:r>
            <a:br>
              <a:rPr lang="en-US" altLang="tr-TR" smtClean="0"/>
            </a:br>
            <a:r>
              <a:rPr lang="en-US" altLang="tr-TR" smtClean="0"/>
              <a:t/>
            </a:r>
            <a:br>
              <a:rPr lang="en-US" altLang="tr-TR" smtClean="0"/>
            </a:br>
            <a:r>
              <a:rPr lang="en-US" altLang="tr-TR" smtClean="0"/>
              <a:t>Legend has preserved a better version. A Bukhara Khan found out about the construction of a grandiose minaret in Khiva and agreed with its architect on the construction of a taller minaret in Bukhara. The Khiva Khan became angry and ordered the architect to be thrown from the minaret, which stopped construction. In any case, the structure rose to only 26m. </a:t>
            </a:r>
            <a:br>
              <a:rPr lang="en-US" altLang="tr-TR" smtClean="0"/>
            </a:br>
            <a:r>
              <a:rPr lang="en-US" altLang="tr-TR" smtClean="0"/>
              <a:t/>
            </a:r>
            <a:br>
              <a:rPr lang="en-US" altLang="tr-TR" smtClean="0"/>
            </a:br>
            <a:endParaRPr lang="tr-TR" altLang="tr-TR" smtClean="0"/>
          </a:p>
          <a:p>
            <a:endParaRPr lang="tr-TR" altLang="tr-TR" smtClean="0"/>
          </a:p>
        </p:txBody>
      </p:sp>
      <p:sp>
        <p:nvSpPr>
          <p:cNvPr id="8909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12FF5DA-22C5-4D3E-8884-BED4559F6F87}" type="slidenum">
              <a:rPr lang="tr-TR" altLang="tr-TR" smtClean="0">
                <a:latin typeface="Arial" charset="0"/>
              </a:rPr>
              <a:pPr>
                <a:spcBef>
                  <a:spcPct val="0"/>
                </a:spcBef>
              </a:pPr>
              <a:t>135</a:t>
            </a:fld>
            <a:endParaRPr lang="tr-TR" altLang="tr-TR"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tr-TR" b="1" smtClean="0"/>
              <a:t>Taqi-Zargaron</a:t>
            </a:r>
          </a:p>
          <a:p>
            <a:pPr eaLnBrk="1" hangingPunct="1"/>
            <a:r>
              <a:rPr lang="en-US" altLang="tr-TR" b="1" smtClean="0"/>
              <a:t>As there are several trading domes in Bukhara, which are still inhabited by the traders like in the ancient days, and every sight does have small souvenir shops, your choice is unlimited. One of these, the largest and best preserved trade dome in Bukhara is the 16th century Tak-i Zargaron, a multiple dome-covered bazaar located at the intersection of the main roadis in Bukhara's old town (Shahristan). Its name translates as "Dome of the Jewelers".</a:t>
            </a:r>
          </a:p>
          <a:p>
            <a:pPr eaLnBrk="1" hangingPunct="1"/>
            <a:endParaRPr lang="tr-TR" altLang="tr-TR" smtClean="0"/>
          </a:p>
        </p:txBody>
      </p:sp>
      <p:sp>
        <p:nvSpPr>
          <p:cNvPr id="901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6D07BEB-DE8F-44EF-9D2E-1891D9C1E6A7}" type="slidenum">
              <a:rPr lang="tr-TR" altLang="tr-TR" smtClean="0">
                <a:latin typeface="Arial" charset="0"/>
              </a:rPr>
              <a:pPr>
                <a:spcBef>
                  <a:spcPct val="0"/>
                </a:spcBef>
              </a:pPr>
              <a:t>136</a:t>
            </a:fld>
            <a:endParaRPr lang="tr-TR" altLang="tr-TR"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IV. Rükneddin </a:t>
            </a:r>
            <a:r>
              <a:rPr lang="tr-TR" sz="1200" b="0" i="0" kern="1200" dirty="0" err="1" smtClean="0">
                <a:solidFill>
                  <a:schemeClr val="tx1"/>
                </a:solidFill>
                <a:effectLst/>
                <a:latin typeface="+mn-lt"/>
                <a:ea typeface="+mn-ea"/>
                <a:cs typeface="+mn-cs"/>
              </a:rPr>
              <a:t>Kılıcarslan’ın</a:t>
            </a:r>
            <a:r>
              <a:rPr lang="tr-TR" sz="1200" b="0" i="0" kern="1200" dirty="0" smtClean="0">
                <a:solidFill>
                  <a:schemeClr val="tx1"/>
                </a:solidFill>
                <a:effectLst/>
                <a:latin typeface="+mn-lt"/>
                <a:ea typeface="+mn-ea"/>
                <a:cs typeface="+mn-cs"/>
              </a:rPr>
              <a:t> kızı </a:t>
            </a:r>
            <a:r>
              <a:rPr lang="tr-TR" sz="1200" b="0" i="0" kern="1200" dirty="0" err="1" smtClean="0">
                <a:solidFill>
                  <a:schemeClr val="tx1"/>
                </a:solidFill>
                <a:effectLst/>
                <a:latin typeface="+mn-lt"/>
                <a:ea typeface="+mn-ea"/>
                <a:cs typeface="+mn-cs"/>
              </a:rPr>
              <a:t>Hudâvend</a:t>
            </a:r>
            <a:r>
              <a:rPr lang="tr-TR" sz="1200" b="0" i="0" kern="1200" dirty="0" smtClean="0">
                <a:solidFill>
                  <a:schemeClr val="tx1"/>
                </a:solidFill>
                <a:effectLst/>
                <a:latin typeface="+mn-lt"/>
                <a:ea typeface="+mn-ea"/>
                <a:cs typeface="+mn-cs"/>
              </a:rPr>
              <a:t> Hatun tarafından İlhanlı Valisi Sungur Ağa’nın yönetimi sırasında 712 (1312) yılında yaptırılmıştır. </a:t>
            </a:r>
            <a:endParaRPr lang="tr-TR" dirty="0"/>
          </a:p>
        </p:txBody>
      </p:sp>
      <p:sp>
        <p:nvSpPr>
          <p:cNvPr id="4" name="Slayt Numarası Yer Tutucusu 3"/>
          <p:cNvSpPr>
            <a:spLocks noGrp="1"/>
          </p:cNvSpPr>
          <p:nvPr>
            <p:ph type="sldNum" sz="quarter" idx="10"/>
          </p:nvPr>
        </p:nvSpPr>
        <p:spPr/>
        <p:txBody>
          <a:bodyPr/>
          <a:lstStyle/>
          <a:p>
            <a:fld id="{2CDDBF7B-1A21-4EBF-BDA0-4B60B7CE8E48}" type="slidenum">
              <a:rPr lang="tr-TR" smtClean="0"/>
              <a:t>35</a:t>
            </a:fld>
            <a:endParaRPr lang="tr-TR"/>
          </a:p>
        </p:txBody>
      </p:sp>
    </p:spTree>
    <p:extLst>
      <p:ext uri="{BB962C8B-B14F-4D97-AF65-F5344CB8AC3E}">
        <p14:creationId xmlns:p14="http://schemas.microsoft.com/office/powerpoint/2010/main" val="329893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1" u="none" strike="noStrike" kern="1200" dirty="0" smtClean="0">
                <a:solidFill>
                  <a:schemeClr val="tx1"/>
                </a:solidFill>
                <a:effectLst/>
                <a:latin typeface="+mn-lt"/>
                <a:ea typeface="+mn-ea"/>
                <a:cs typeface="+mn-cs"/>
              </a:rPr>
              <a:t>Türkiye'de evliya türbesi olduğuna inanılan </a:t>
            </a:r>
            <a:r>
              <a:rPr lang="tr-TR" sz="1200" b="1" u="none" strike="noStrike" kern="1200" dirty="0" err="1" smtClean="0">
                <a:solidFill>
                  <a:schemeClr val="tx1"/>
                </a:solidFill>
                <a:effectLst/>
                <a:latin typeface="+mn-lt"/>
                <a:ea typeface="+mn-ea"/>
                <a:cs typeface="+mn-cs"/>
              </a:rPr>
              <a:t>mekánların</a:t>
            </a:r>
            <a:r>
              <a:rPr lang="tr-TR" sz="1200" b="1" u="none" strike="noStrike" kern="1200" dirty="0" smtClean="0">
                <a:solidFill>
                  <a:schemeClr val="tx1"/>
                </a:solidFill>
                <a:effectLst/>
                <a:latin typeface="+mn-lt"/>
                <a:ea typeface="+mn-ea"/>
                <a:cs typeface="+mn-cs"/>
              </a:rPr>
              <a:t> en ilginçlerinden biri Tokat'ta bulunuyor. Anadolu'yu 13. yüzyılda işgal eden Moğol ordularının kumandanlarından biri olan ve 1313'te Tokat'ta ölen </a:t>
            </a:r>
            <a:r>
              <a:rPr lang="tr-TR" sz="1200" b="1" u="none" strike="noStrike" kern="1200" dirty="0" err="1" smtClean="0">
                <a:solidFill>
                  <a:schemeClr val="tx1"/>
                </a:solidFill>
                <a:effectLst/>
                <a:latin typeface="+mn-lt"/>
                <a:ea typeface="+mn-ea"/>
                <a:cs typeface="+mn-cs"/>
              </a:rPr>
              <a:t>Esentimur</a:t>
            </a:r>
            <a:r>
              <a:rPr lang="tr-TR" sz="1200" b="1" u="none" strike="noStrike" kern="1200" dirty="0" smtClean="0">
                <a:solidFill>
                  <a:schemeClr val="tx1"/>
                </a:solidFill>
                <a:effectLst/>
                <a:latin typeface="+mn-lt"/>
                <a:ea typeface="+mn-ea"/>
                <a:cs typeface="+mn-cs"/>
              </a:rPr>
              <a:t> oğlu Nureddin'in mezarı bugün evliya türbesi zannediliyor ve ‘‘</a:t>
            </a:r>
            <a:r>
              <a:rPr lang="tr-TR" sz="1200" b="1" u="none" strike="noStrike" kern="1200" dirty="0" err="1" smtClean="0">
                <a:solidFill>
                  <a:schemeClr val="tx1"/>
                </a:solidFill>
                <a:effectLst/>
                <a:latin typeface="+mn-lt"/>
                <a:ea typeface="+mn-ea"/>
                <a:cs typeface="+mn-cs"/>
              </a:rPr>
              <a:t>Esentimur</a:t>
            </a:r>
            <a:r>
              <a:rPr lang="tr-TR" sz="1200" b="1" u="none" strike="noStrike" kern="1200" dirty="0" smtClean="0">
                <a:solidFill>
                  <a:schemeClr val="tx1"/>
                </a:solidFill>
                <a:effectLst/>
                <a:latin typeface="+mn-lt"/>
                <a:ea typeface="+mn-ea"/>
                <a:cs typeface="+mn-cs"/>
              </a:rPr>
              <a:t>’’ adı yanlışlıkla ‘‘Sen Timur’’ diye okunduğu için Moğol kumandanın bir Hristiyan azizi olduğuna inanılıyor.</a:t>
            </a:r>
          </a:p>
          <a:p>
            <a:r>
              <a:rPr lang="tr-TR" sz="1200" b="0" i="0" kern="1200" dirty="0" smtClean="0">
                <a:solidFill>
                  <a:schemeClr val="tx1"/>
                </a:solidFill>
                <a:effectLst/>
                <a:latin typeface="+mn-lt"/>
                <a:ea typeface="+mn-ea"/>
                <a:cs typeface="+mn-cs"/>
              </a:rPr>
              <a:t>Tokat'ta Moğol kalmamıştı ancak işgal güçleri kumandanının türbesi duruyordu. Zamanla Tokatlılar bu türbede yatan kişinin kim olduğunu unuttular ve </a:t>
            </a:r>
            <a:r>
              <a:rPr lang="tr-TR" sz="1200" b="0" i="0" kern="1200" dirty="0" err="1" smtClean="0">
                <a:solidFill>
                  <a:schemeClr val="tx1"/>
                </a:solidFill>
                <a:effectLst/>
                <a:latin typeface="+mn-lt"/>
                <a:ea typeface="+mn-ea"/>
                <a:cs typeface="+mn-cs"/>
              </a:rPr>
              <a:t>Esentimur</a:t>
            </a:r>
            <a:r>
              <a:rPr lang="tr-TR" sz="1200" b="0" i="0" kern="1200" dirty="0" smtClean="0">
                <a:solidFill>
                  <a:schemeClr val="tx1"/>
                </a:solidFill>
                <a:effectLst/>
                <a:latin typeface="+mn-lt"/>
                <a:ea typeface="+mn-ea"/>
                <a:cs typeface="+mn-cs"/>
              </a:rPr>
              <a:t> oğlu Nureddin'in türbesi, en büyük evliya mezarlarından biri oldu. Bu arada kitabedeki </a:t>
            </a:r>
            <a:r>
              <a:rPr lang="tr-TR" sz="1200" b="0" i="0" kern="1200" dirty="0" err="1" smtClean="0">
                <a:solidFill>
                  <a:schemeClr val="tx1"/>
                </a:solidFill>
                <a:effectLst/>
                <a:latin typeface="+mn-lt"/>
                <a:ea typeface="+mn-ea"/>
                <a:cs typeface="+mn-cs"/>
              </a:rPr>
              <a:t>Esentimur</a:t>
            </a:r>
            <a:r>
              <a:rPr lang="tr-TR" sz="1200" b="0" i="0" kern="1200" dirty="0" smtClean="0">
                <a:solidFill>
                  <a:schemeClr val="tx1"/>
                </a:solidFill>
                <a:effectLst/>
                <a:latin typeface="+mn-lt"/>
                <a:ea typeface="+mn-ea"/>
                <a:cs typeface="+mn-cs"/>
              </a:rPr>
              <a:t> ismi de yanlış okundu. '</a:t>
            </a:r>
            <a:r>
              <a:rPr lang="tr-TR" sz="1200" b="0" i="0" kern="1200" dirty="0" err="1" smtClean="0">
                <a:solidFill>
                  <a:schemeClr val="tx1"/>
                </a:solidFill>
                <a:effectLst/>
                <a:latin typeface="+mn-lt"/>
                <a:ea typeface="+mn-ea"/>
                <a:cs typeface="+mn-cs"/>
              </a:rPr>
              <a:t>Esentimur</a:t>
            </a:r>
            <a:r>
              <a:rPr lang="tr-TR" sz="1200" b="0" i="0" kern="1200" dirty="0" smtClean="0">
                <a:solidFill>
                  <a:schemeClr val="tx1"/>
                </a:solidFill>
                <a:effectLst/>
                <a:latin typeface="+mn-lt"/>
                <a:ea typeface="+mn-ea"/>
                <a:cs typeface="+mn-cs"/>
              </a:rPr>
              <a:t>' kelimesi '</a:t>
            </a:r>
            <a:r>
              <a:rPr lang="tr-TR" sz="1200" b="0" i="0" kern="1200" dirty="0" err="1" smtClean="0">
                <a:solidFill>
                  <a:schemeClr val="tx1"/>
                </a:solidFill>
                <a:effectLst/>
                <a:latin typeface="+mn-lt"/>
                <a:ea typeface="+mn-ea"/>
                <a:cs typeface="+mn-cs"/>
              </a:rPr>
              <a:t>Sentimur</a:t>
            </a:r>
            <a:r>
              <a:rPr lang="tr-TR" sz="1200" b="0" i="0" kern="1200" dirty="0" smtClean="0">
                <a:solidFill>
                  <a:schemeClr val="tx1"/>
                </a:solidFill>
                <a:effectLst/>
                <a:latin typeface="+mn-lt"/>
                <a:ea typeface="+mn-ea"/>
                <a:cs typeface="+mn-cs"/>
              </a:rPr>
              <a:t>' zannedildi, bu sözün aslının 'Saint Timur' olduğuna inanıldı ve Moğol kumandanına bir de 'Hristiyan azizi' </a:t>
            </a:r>
            <a:r>
              <a:rPr lang="tr-TR" sz="1200" b="0" i="0" kern="1200" dirty="0" err="1" smtClean="0">
                <a:solidFill>
                  <a:schemeClr val="tx1"/>
                </a:solidFill>
                <a:effectLst/>
                <a:latin typeface="+mn-lt"/>
                <a:ea typeface="+mn-ea"/>
                <a:cs typeface="+mn-cs"/>
              </a:rPr>
              <a:t>páyesi</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veriliverdi</a:t>
            </a:r>
            <a:r>
              <a:rPr lang="tr-TR" sz="1200" b="0" i="0" kern="1200" dirty="0" smtClean="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10"/>
          </p:nvPr>
        </p:nvSpPr>
        <p:spPr/>
        <p:txBody>
          <a:bodyPr/>
          <a:lstStyle/>
          <a:p>
            <a:fld id="{2CDDBF7B-1A21-4EBF-BDA0-4B60B7CE8E48}" type="slidenum">
              <a:rPr lang="tr-TR" smtClean="0"/>
              <a:t>38</a:t>
            </a:fld>
            <a:endParaRPr lang="tr-TR"/>
          </a:p>
        </p:txBody>
      </p:sp>
    </p:spTree>
    <p:extLst>
      <p:ext uri="{BB962C8B-B14F-4D97-AF65-F5344CB8AC3E}">
        <p14:creationId xmlns:p14="http://schemas.microsoft.com/office/powerpoint/2010/main" val="164733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Iparlı</a:t>
            </a:r>
            <a:r>
              <a:rPr lang="tr-TR" dirty="0" smtClean="0"/>
              <a:t> boy adı olsa gerek.</a:t>
            </a:r>
            <a:endParaRPr lang="tr-TR" dirty="0"/>
          </a:p>
        </p:txBody>
      </p:sp>
      <p:sp>
        <p:nvSpPr>
          <p:cNvPr id="4" name="Slayt Numarası Yer Tutucusu 3"/>
          <p:cNvSpPr>
            <a:spLocks noGrp="1"/>
          </p:cNvSpPr>
          <p:nvPr>
            <p:ph type="sldNum" sz="quarter" idx="10"/>
          </p:nvPr>
        </p:nvSpPr>
        <p:spPr/>
        <p:txBody>
          <a:bodyPr/>
          <a:lstStyle/>
          <a:p>
            <a:fld id="{9CF86945-28DF-4E2E-B01F-D7D04A45FE6D}" type="slidenum">
              <a:rPr lang="tr-TR" smtClean="0"/>
              <a:t>51</a:t>
            </a:fld>
            <a:endParaRPr lang="tr-TR"/>
          </a:p>
        </p:txBody>
      </p:sp>
    </p:spTree>
    <p:extLst>
      <p:ext uri="{BB962C8B-B14F-4D97-AF65-F5344CB8AC3E}">
        <p14:creationId xmlns:p14="http://schemas.microsoft.com/office/powerpoint/2010/main" val="212224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err="1"/>
              <a:t>Kasımiye</a:t>
            </a:r>
            <a:r>
              <a:rPr lang="tr-TR" b="1" dirty="0"/>
              <a:t> Medresesi ve Sultan Cihangir türbesi Mardin</a:t>
            </a:r>
          </a:p>
          <a:p>
            <a:r>
              <a:rPr lang="tr-TR" dirty="0" err="1"/>
              <a:t>Kasımiye</a:t>
            </a:r>
            <a:r>
              <a:rPr lang="tr-TR" dirty="0"/>
              <a:t> medresesi </a:t>
            </a:r>
            <a:r>
              <a:rPr lang="tr-TR" dirty="0" err="1"/>
              <a:t>Artuklular</a:t>
            </a:r>
            <a:r>
              <a:rPr lang="tr-TR" dirty="0"/>
              <a:t> döneminde yapımına başlanılmış </a:t>
            </a:r>
            <a:r>
              <a:rPr lang="tr-TR" dirty="0" err="1"/>
              <a:t>bilahire</a:t>
            </a:r>
            <a:r>
              <a:rPr lang="tr-TR" dirty="0"/>
              <a:t> </a:t>
            </a:r>
            <a:r>
              <a:rPr lang="tr-TR" dirty="0" err="1"/>
              <a:t>Akkoyunlular</a:t>
            </a:r>
            <a:r>
              <a:rPr lang="tr-TR" dirty="0"/>
              <a:t>(1457-1502) döneminde Sultan Kasım tarafından tamamlanmıştır.Medrese,mescit ve türbe ile bir külliye şeklindedir.Sol köşede Sultan Kasım'ın babası Sultan Cihangir'in türbesi vardır,Buranın </a:t>
            </a:r>
            <a:r>
              <a:rPr lang="tr-TR" dirty="0" err="1"/>
              <a:t>canayakın</a:t>
            </a:r>
            <a:r>
              <a:rPr lang="tr-TR" dirty="0"/>
              <a:t> bekçisi bize rehberlik yaptı ve bilgilendirdi.Sultan Cihangir'in türbesini ziyaretimiz esnasında ilginç bir duruma </a:t>
            </a:r>
            <a:r>
              <a:rPr lang="tr-TR" dirty="0" err="1"/>
              <a:t>sahit</a:t>
            </a:r>
            <a:r>
              <a:rPr lang="tr-TR" dirty="0"/>
              <a:t> olduk.Esas mezarlığın olduğu alt kattaki mumyalık kısmına giriş yerinin betonla kapatıldığını gördük.Yüzlerce yıl Mumya seklinde muhafaza </a:t>
            </a:r>
            <a:r>
              <a:rPr lang="tr-TR" dirty="0" err="1"/>
              <a:t>edilegelen</a:t>
            </a:r>
            <a:r>
              <a:rPr lang="tr-TR" dirty="0"/>
              <a:t> ve ziyaret edilen Sultan Cihangir'in cenazesi şimdi gözlerden kaçırılıyor.</a:t>
            </a:r>
            <a:r>
              <a:rPr lang="tr-TR" dirty="0" err="1"/>
              <a:t>Hernekadar</a:t>
            </a:r>
            <a:r>
              <a:rPr lang="tr-TR" dirty="0"/>
              <a:t> İslami geleneklere </a:t>
            </a:r>
            <a:r>
              <a:rPr lang="tr-TR" dirty="0" err="1"/>
              <a:t>uymasada</a:t>
            </a:r>
            <a:r>
              <a:rPr lang="tr-TR" dirty="0"/>
              <a:t> eski Türklerde </a:t>
            </a:r>
            <a:r>
              <a:rPr lang="tr-TR" dirty="0" err="1"/>
              <a:t>bilhasa</a:t>
            </a:r>
            <a:r>
              <a:rPr lang="tr-TR" dirty="0"/>
              <a:t> </a:t>
            </a:r>
            <a:r>
              <a:rPr lang="tr-TR" dirty="0" err="1"/>
              <a:t>Selcuklularda</a:t>
            </a:r>
            <a:r>
              <a:rPr lang="tr-TR" dirty="0"/>
              <a:t> mumyalama işlemi yapılmış ve bunların bir kısmı günümüze kadar gelmiştir.</a:t>
            </a:r>
          </a:p>
          <a:p>
            <a:endParaRPr lang="tr-TR" dirty="0"/>
          </a:p>
        </p:txBody>
      </p:sp>
      <p:sp>
        <p:nvSpPr>
          <p:cNvPr id="4" name="3 Slayt Numarası Yer Tutucusu"/>
          <p:cNvSpPr>
            <a:spLocks noGrp="1"/>
          </p:cNvSpPr>
          <p:nvPr>
            <p:ph type="sldNum" sz="quarter" idx="10"/>
          </p:nvPr>
        </p:nvSpPr>
        <p:spPr/>
        <p:txBody>
          <a:bodyPr/>
          <a:lstStyle/>
          <a:p>
            <a:fld id="{9CF86945-28DF-4E2E-B01F-D7D04A45FE6D}" type="slidenum">
              <a:rPr lang="tr-TR" smtClean="0"/>
              <a:t>54</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Zeynel Bey Türbesi, Batman'ın Hasankeyf ilçesinde bulunan tarihi türbe. Akkoyunlu hükümdarı Uzun Hasan'ın 1473'te Otlukbeli Savaşı'nda ölen oğlu Zeynel Bey için yaptırılmıştır. Dicle nehrinin kuzey sahilinde yer alır. </a:t>
            </a:r>
            <a:r>
              <a:rPr lang="tr-TR" sz="1200" b="0" i="0" kern="1200" dirty="0" err="1" smtClean="0">
                <a:solidFill>
                  <a:schemeClr val="tx1"/>
                </a:solidFill>
                <a:effectLst/>
                <a:latin typeface="+mn-lt"/>
                <a:ea typeface="+mn-ea"/>
                <a:cs typeface="+mn-cs"/>
              </a:rPr>
              <a:t>Kitâbesinde</a:t>
            </a:r>
            <a:r>
              <a:rPr lang="tr-TR" sz="1200" b="0" i="0" kern="1200" dirty="0" smtClean="0">
                <a:solidFill>
                  <a:schemeClr val="tx1"/>
                </a:solidFill>
                <a:effectLst/>
                <a:latin typeface="+mn-lt"/>
                <a:ea typeface="+mn-ea"/>
                <a:cs typeface="+mn-cs"/>
              </a:rPr>
              <a:t> türbenin Akkoyunlu Hükümdarı Uzun Hasan’ın oğlu Zeynel Bey için yaptırıldığı yazılıdır.</a:t>
            </a:r>
            <a:endParaRPr lang="tr-TR" dirty="0"/>
          </a:p>
        </p:txBody>
      </p:sp>
      <p:sp>
        <p:nvSpPr>
          <p:cNvPr id="4" name="Slayt Numarası Yer Tutucusu 3"/>
          <p:cNvSpPr>
            <a:spLocks noGrp="1"/>
          </p:cNvSpPr>
          <p:nvPr>
            <p:ph type="sldNum" sz="quarter" idx="10"/>
          </p:nvPr>
        </p:nvSpPr>
        <p:spPr/>
        <p:txBody>
          <a:bodyPr/>
          <a:lstStyle/>
          <a:p>
            <a:fld id="{9CF86945-28DF-4E2E-B01F-D7D04A45FE6D}" type="slidenum">
              <a:rPr lang="tr-TR" smtClean="0"/>
              <a:t>58</a:t>
            </a:fld>
            <a:endParaRPr lang="tr-TR"/>
          </a:p>
        </p:txBody>
      </p:sp>
    </p:spTree>
    <p:extLst>
      <p:ext uri="{BB962C8B-B14F-4D97-AF65-F5344CB8AC3E}">
        <p14:creationId xmlns:p14="http://schemas.microsoft.com/office/powerpoint/2010/main" val="183134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Kümbet, Akkoyunlu hükümdarı Uzun Hasan’ın torunu Rüstem Beyin oğlu Emir Bayındır (ö. 1481) adına eşi Şah Selime Hatun tarafından yaptırılmıştır. Halk arasında “Parmaklı Kümbet” de denilir. “Babacan” adlı Ahlatlı bir ustaya yaptırılmıştır. Kümbet, tonozlu ve sütunlu yapısı ile Anadolu’daki diğer kümbetlerden ayrılmaktadır.</a:t>
            </a:r>
            <a:endParaRPr lang="tr-TR" dirty="0"/>
          </a:p>
        </p:txBody>
      </p:sp>
      <p:sp>
        <p:nvSpPr>
          <p:cNvPr id="4" name="Slayt Numarası Yer Tutucusu 3"/>
          <p:cNvSpPr>
            <a:spLocks noGrp="1"/>
          </p:cNvSpPr>
          <p:nvPr>
            <p:ph type="sldNum" sz="quarter" idx="10"/>
          </p:nvPr>
        </p:nvSpPr>
        <p:spPr/>
        <p:txBody>
          <a:bodyPr/>
          <a:lstStyle/>
          <a:p>
            <a:fld id="{9CF86945-28DF-4E2E-B01F-D7D04A45FE6D}" type="slidenum">
              <a:rPr lang="tr-TR" smtClean="0"/>
              <a:t>60</a:t>
            </a:fld>
            <a:endParaRPr lang="tr-TR"/>
          </a:p>
        </p:txBody>
      </p:sp>
    </p:spTree>
    <p:extLst>
      <p:ext uri="{BB962C8B-B14F-4D97-AF65-F5344CB8AC3E}">
        <p14:creationId xmlns:p14="http://schemas.microsoft.com/office/powerpoint/2010/main" val="337935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Slayt Görüntüsü Yer Tutucusu">
            <a:extLst>
              <a:ext uri="{FF2B5EF4-FFF2-40B4-BE49-F238E27FC236}">
                <a16:creationId xmlns="" xmlns:a16="http://schemas.microsoft.com/office/drawing/2014/main" id="{E02711B0-DD9A-4040-8349-F0A46EA52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Not Yer Tutucusu">
            <a:extLst>
              <a:ext uri="{FF2B5EF4-FFF2-40B4-BE49-F238E27FC236}">
                <a16:creationId xmlns="" xmlns:a16="http://schemas.microsoft.com/office/drawing/2014/main" id="{5D122AF4-BC8F-47A6-ADAB-93B2117FDB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1508" name="3 Slayt Numarası Yer Tutucusu">
            <a:extLst>
              <a:ext uri="{FF2B5EF4-FFF2-40B4-BE49-F238E27FC236}">
                <a16:creationId xmlns="" xmlns:a16="http://schemas.microsoft.com/office/drawing/2014/main" id="{1443E716-6E92-4673-8C19-012907B3DD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3C695E-A9F8-475C-ABED-6A9350081019}" type="slidenum">
              <a:rPr lang="tr-TR" altLang="tr-TR"/>
              <a:pPr eaLnBrk="1" hangingPunct="1"/>
              <a:t>66</a:t>
            </a:fld>
            <a:endParaRPr lang="tr-TR" altLang="tr-TR"/>
          </a:p>
        </p:txBody>
      </p:sp>
    </p:spTree>
    <p:extLst>
      <p:ext uri="{BB962C8B-B14F-4D97-AF65-F5344CB8AC3E}">
        <p14:creationId xmlns:p14="http://schemas.microsoft.com/office/powerpoint/2010/main" val="33720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 Yer Tutucusu 2">
            <a:extLst>
              <a:ext uri="{FF2B5EF4-FFF2-40B4-BE49-F238E27FC236}"/>
            </a:extLst>
          </p:cNvPr>
          <p:cNvSpPr>
            <a:spLocks noGrp="1"/>
          </p:cNvSpPr>
          <p:nvPr>
            <p:ph type="body" idx="1"/>
          </p:nvPr>
        </p:nvSpPr>
        <p:spPr/>
        <p:txBody>
          <a:bodyPr>
            <a:normAutofit fontScale="92500"/>
          </a:bodyPr>
          <a:lstStyle/>
          <a:p>
            <a:pPr>
              <a:defRPr/>
            </a:pPr>
            <a:r>
              <a:rPr lang="tr-TR" dirty="0" err="1"/>
              <a:t>Maveraünnehir</a:t>
            </a:r>
            <a:r>
              <a:rPr lang="tr-TR" dirty="0"/>
              <a:t>, Orta Asya'da, Ceyhun (</a:t>
            </a:r>
            <a:r>
              <a:rPr lang="tr-TR" dirty="0" err="1"/>
              <a:t>Amu</a:t>
            </a:r>
            <a:r>
              <a:rPr lang="tr-TR" dirty="0"/>
              <a:t> Derya) ve Seyhun (</a:t>
            </a:r>
            <a:r>
              <a:rPr lang="tr-TR" dirty="0" err="1"/>
              <a:t>Siri</a:t>
            </a:r>
            <a:r>
              <a:rPr lang="tr-TR" dirty="0"/>
              <a:t> Derya) nehirleri arasında kalan tarihi bölge.</a:t>
            </a:r>
          </a:p>
          <a:p>
            <a:pPr>
              <a:defRPr/>
            </a:pPr>
            <a:endParaRPr lang="tr-TR" dirty="0"/>
          </a:p>
          <a:p>
            <a:pPr>
              <a:defRPr/>
            </a:pPr>
            <a:r>
              <a:rPr lang="tr-TR" dirty="0"/>
              <a:t>Bugün bu bölge Kazakistan, Özbekistan ve Türkmenistan arasında bölünmüştür. Orta Çağ'da İslam uygarlığının geliştiği bölgelerden biri olan </a:t>
            </a:r>
            <a:r>
              <a:rPr lang="tr-TR" dirty="0" err="1"/>
              <a:t>Maveraünnehir'deki</a:t>
            </a:r>
            <a:r>
              <a:rPr lang="tr-TR" dirty="0"/>
              <a:t> </a:t>
            </a:r>
            <a:r>
              <a:rPr lang="tr-TR" dirty="0" err="1"/>
              <a:t>Semerkand</a:t>
            </a:r>
            <a:r>
              <a:rPr lang="tr-TR" dirty="0"/>
              <a:t> ve Buhara kentleri önemli kültür merkezleridir. Ayrıca Göktürklerin yıkılmasından sonra anayurtlarını </a:t>
            </a:r>
            <a:r>
              <a:rPr lang="tr-TR" dirty="0" err="1"/>
              <a:t>terkeden</a:t>
            </a:r>
            <a:r>
              <a:rPr lang="tr-TR" dirty="0"/>
              <a:t> bazı Türklerin geçişlerini kolaylaştırıyordu. [kaynak belirtilmeli]</a:t>
            </a:r>
          </a:p>
          <a:p>
            <a:pPr>
              <a:defRPr/>
            </a:pPr>
            <a:endParaRPr lang="tr-TR" dirty="0"/>
          </a:p>
          <a:p>
            <a:pPr>
              <a:defRPr/>
            </a:pPr>
            <a:r>
              <a:rPr lang="tr-TR" dirty="0"/>
              <a:t> Etimoloji [değiştir]Arapça kökenli </a:t>
            </a:r>
            <a:r>
              <a:rPr lang="tr-TR" dirty="0" err="1"/>
              <a:t>Maveraünnehir</a:t>
            </a:r>
            <a:r>
              <a:rPr lang="tr-TR" dirty="0"/>
              <a:t> sözcüğü Türkçede "Nehrin ötesi/ardı"[1] anlamına gelir. Bu bölge Batılı dillerde </a:t>
            </a:r>
            <a:r>
              <a:rPr lang="tr-TR" dirty="0" err="1"/>
              <a:t>Transaxonia</a:t>
            </a:r>
            <a:r>
              <a:rPr lang="tr-TR" dirty="0"/>
              <a:t>[2] veya </a:t>
            </a:r>
            <a:r>
              <a:rPr lang="tr-TR" dirty="0" err="1"/>
              <a:t>Transoxiana</a:t>
            </a:r>
            <a:r>
              <a:rPr lang="tr-TR" dirty="0"/>
              <a:t>[2] (</a:t>
            </a:r>
            <a:r>
              <a:rPr lang="tr-TR" dirty="0" err="1"/>
              <a:t>Oxus</a:t>
            </a:r>
            <a:r>
              <a:rPr lang="tr-TR" dirty="0"/>
              <a:t> Nehri'nin ötesi) olarak bilinir. Bunun nedeni </a:t>
            </a:r>
            <a:r>
              <a:rPr lang="tr-TR" dirty="0" err="1"/>
              <a:t>Amu</a:t>
            </a:r>
            <a:r>
              <a:rPr lang="tr-TR" dirty="0"/>
              <a:t> Derya nehrinin </a:t>
            </a:r>
            <a:r>
              <a:rPr lang="tr-TR" dirty="0" err="1"/>
              <a:t>Yunanca'da</a:t>
            </a:r>
            <a:r>
              <a:rPr lang="tr-TR" dirty="0"/>
              <a:t> </a:t>
            </a:r>
            <a:r>
              <a:rPr lang="tr-TR" dirty="0" err="1"/>
              <a:t>Oxus</a:t>
            </a:r>
            <a:r>
              <a:rPr lang="tr-TR" dirty="0"/>
              <a:t> olarak bilinmesi ve Büyük İskender tarafından Batı medeniyetine tanıştırılmasıdır.</a:t>
            </a:r>
          </a:p>
          <a:p>
            <a:pPr>
              <a:defRPr/>
            </a:pPr>
            <a:endParaRPr lang="tr-TR" dirty="0"/>
          </a:p>
          <a:p>
            <a:pPr>
              <a:defRPr/>
            </a:pPr>
            <a:r>
              <a:rPr lang="tr-TR" dirty="0"/>
              <a:t>Divân-ı </a:t>
            </a:r>
            <a:r>
              <a:rPr lang="tr-TR" dirty="0" err="1"/>
              <a:t>Lügati't</a:t>
            </a:r>
            <a:r>
              <a:rPr lang="tr-TR" dirty="0"/>
              <a:t>-Türk'te Çay Ardı olarak geçer. "</a:t>
            </a:r>
            <a:r>
              <a:rPr lang="tr-TR" dirty="0" err="1"/>
              <a:t>mā</a:t>
            </a:r>
            <a:r>
              <a:rPr lang="tr-TR" dirty="0"/>
              <a:t> </a:t>
            </a:r>
            <a:r>
              <a:rPr lang="tr-TR" dirty="0" err="1"/>
              <a:t>warā'a</a:t>
            </a:r>
            <a:r>
              <a:rPr lang="tr-TR" dirty="0"/>
              <a:t> n-</a:t>
            </a:r>
            <a:r>
              <a:rPr lang="tr-TR" dirty="0" err="1"/>
              <a:t>nahr</a:t>
            </a:r>
            <a:r>
              <a:rPr lang="tr-TR" dirty="0"/>
              <a:t>" kavramı ilk defa bir hadiste bahsedilmiştir[3], muhtemelen İslâm'dan daha önceleri bu kavram Araplar arasında yaygındı [4], öyle anlaşılıyor ki bu bölge </a:t>
            </a:r>
            <a:r>
              <a:rPr lang="tr-TR" dirty="0" err="1"/>
              <a:t>Sasani</a:t>
            </a:r>
            <a:r>
              <a:rPr lang="tr-TR" dirty="0"/>
              <a:t> İran'ın kuzeydoğusundadır. Orta Çağ Arap coğrafyacıları bu bölgeyi </a:t>
            </a:r>
            <a:r>
              <a:rPr lang="tr-TR" dirty="0" err="1"/>
              <a:t>Bilad</a:t>
            </a:r>
            <a:r>
              <a:rPr lang="tr-TR" dirty="0"/>
              <a:t> al-Türk veya </a:t>
            </a:r>
            <a:r>
              <a:rPr lang="tr-TR" dirty="0" err="1"/>
              <a:t>Turkistan</a:t>
            </a:r>
            <a:r>
              <a:rPr lang="tr-TR" dirty="0"/>
              <a:t>, göçebe Türklerin yurtları olarak yazmışlardır.[5]</a:t>
            </a:r>
          </a:p>
          <a:p>
            <a:pPr>
              <a:defRPr/>
            </a:pPr>
            <a:r>
              <a:rPr lang="tr-TR" dirty="0" err="1"/>
              <a:t>Maveraünnehir</a:t>
            </a:r>
            <a:r>
              <a:rPr lang="tr-TR" dirty="0"/>
              <a:t> Ceyhun ve Seyhun (</a:t>
            </a:r>
            <a:r>
              <a:rPr lang="tr-TR" dirty="0" err="1"/>
              <a:t>Amuderya</a:t>
            </a:r>
            <a:r>
              <a:rPr lang="tr-TR" dirty="0"/>
              <a:t> ve </a:t>
            </a:r>
            <a:r>
              <a:rPr lang="tr-TR" dirty="0" err="1"/>
              <a:t>Sırderya</a:t>
            </a:r>
            <a:r>
              <a:rPr lang="tr-TR" dirty="0"/>
              <a:t>) havzalarını içine alır.</a:t>
            </a:r>
          </a:p>
          <a:p>
            <a:pPr>
              <a:defRPr/>
            </a:pPr>
            <a:endParaRPr lang="tr-TR" dirty="0"/>
          </a:p>
          <a:p>
            <a:pPr>
              <a:defRPr/>
            </a:pPr>
            <a:r>
              <a:rPr lang="tr-TR" dirty="0"/>
              <a:t>Kaynak: http://www.msxlabs.org/forum/soru-cevap/212390-turklerin-ilk-ana-yurdu-neresidir.html#ixzz1tUxTWwPu</a:t>
            </a:r>
          </a:p>
          <a:p>
            <a:pPr>
              <a:defRPr/>
            </a:pPr>
            <a:r>
              <a:rPr lang="tr-TR" dirty="0"/>
              <a:t>Bugün bu bölge Kazakistan, Özbekistan ve Türkmenistan arasında bölünmüştür. Orta Çağ'da İslam </a:t>
            </a:r>
            <a:r>
              <a:rPr lang="tr-TR" dirty="0" err="1"/>
              <a:t>Uygarlığı'nın</a:t>
            </a:r>
            <a:r>
              <a:rPr lang="tr-TR" dirty="0"/>
              <a:t> geliştiği bölgelerden biri olan </a:t>
            </a:r>
            <a:r>
              <a:rPr lang="tr-TR" dirty="0" err="1"/>
              <a:t>Maveraünnehir'deki</a:t>
            </a:r>
            <a:r>
              <a:rPr lang="tr-TR" dirty="0"/>
              <a:t> </a:t>
            </a:r>
            <a:r>
              <a:rPr lang="tr-TR" dirty="0" err="1"/>
              <a:t>Semerkand</a:t>
            </a:r>
            <a:r>
              <a:rPr lang="tr-TR" dirty="0"/>
              <a:t> ve Buhara kentleri önemli kültür merkezleridir. Ayrıca Göktürklerin yıkılmasından sonra anayurtlarını </a:t>
            </a:r>
            <a:r>
              <a:rPr lang="tr-TR" dirty="0" err="1"/>
              <a:t>terkeden</a:t>
            </a:r>
            <a:r>
              <a:rPr lang="tr-TR" dirty="0"/>
              <a:t> bazı Türklerin geçişlerini kolaylaştırıyordu. </a:t>
            </a:r>
          </a:p>
          <a:p>
            <a:pPr>
              <a:defRPr/>
            </a:pPr>
            <a:endParaRPr lang="tr-TR" dirty="0"/>
          </a:p>
        </p:txBody>
      </p:sp>
      <p:sp>
        <p:nvSpPr>
          <p:cNvPr id="8090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6A5FB62-CB77-4294-B386-DCB6D285D856}" type="slidenum">
              <a:rPr lang="tr-TR" altLang="tr-TR" smtClean="0">
                <a:latin typeface="Arial" charset="0"/>
              </a:rPr>
              <a:pPr>
                <a:spcBef>
                  <a:spcPct val="0"/>
                </a:spcBef>
              </a:pPr>
              <a:t>76</a:t>
            </a:fld>
            <a:endParaRPr lang="tr-TR" altLang="tr-TR"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Veri Yer Tutucusu 27"/>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17" name="Altbilgi Yer Tutucusu 16"/>
          <p:cNvSpPr>
            <a:spLocks noGrp="1"/>
          </p:cNvSpPr>
          <p:nvPr>
            <p:ph type="ftr" sz="quarter" idx="11"/>
          </p:nvPr>
        </p:nvSpPr>
        <p:spPr/>
        <p:txBody>
          <a:bodyPr/>
          <a:lstStyle/>
          <a:p>
            <a:endParaRPr lang="tr-TR"/>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ayt Numarası Yer Tutucus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2"/>
      </p:bgRef>
    </p:bg>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6915912" y="3009901"/>
            <a:ext cx="457200" cy="441325"/>
          </a:xfrm>
        </p:spPr>
        <p:txBody>
          <a:bodyPr/>
          <a:lstStyle/>
          <a:p>
            <a:fld id="{F302176B-0E47-46AC-8F43-DAB4B8A37D06}" type="slidenum">
              <a:rPr lang="tr-TR" smtClean="0"/>
              <a:pPr/>
              <a:t>‹#›</a:t>
            </a:fld>
            <a:endParaRPr lang="tr-T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5" name="Altbilgi Yer Tutucusu 4"/>
          <p:cNvSpPr>
            <a:spLocks noGrp="1"/>
          </p:cNvSpPr>
          <p:nvPr>
            <p:ph type="ftr" sz="quarter" idx="11"/>
          </p:nvPr>
        </p:nvSpPr>
        <p:spPr/>
        <p:txBody>
          <a:bodyPr/>
          <a:lstStyle/>
          <a:p>
            <a:endParaRPr lang="tr-TR"/>
          </a:p>
        </p:txBody>
      </p:sp>
      <p:sp>
        <p:nvSpPr>
          <p:cNvPr id="2" name="Dikey Başlık 1"/>
          <p:cNvSpPr>
            <a:spLocks noGrp="1"/>
          </p:cNvSpPr>
          <p:nvPr>
            <p:ph type="title" orient="vert"/>
          </p:nvPr>
        </p:nvSpPr>
        <p:spPr>
          <a:xfrm>
            <a:off x="7391400" y="304801"/>
            <a:ext cx="1447800" cy="5851525"/>
          </a:xfrm>
        </p:spPr>
        <p:txBody>
          <a:bodyPr vert="eaVert"/>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a:t>Asıl başlık stili için tıklatın</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4361688" y="1026372"/>
            <a:ext cx="457200" cy="441325"/>
          </a:xfrm>
        </p:spPr>
        <p:txBody>
          <a:bodyPr/>
          <a:lstStyle/>
          <a:p>
            <a:fld id="{F302176B-0E47-46AC-8F43-DAB4B8A37D06}" type="slidenum">
              <a:rPr lang="tr-TR" smtClean="0"/>
              <a:pPr/>
              <a:t>‹#›</a:t>
            </a:fld>
            <a:endParaRPr lang="tr-T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13" name="Dikdörtgen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Altbilgi Yer Tutucusu 4"/>
          <p:cNvSpPr>
            <a:spLocks noGrp="1"/>
          </p:cNvSpPr>
          <p:nvPr>
            <p:ph type="ftr" sz="quarter" idx="11"/>
          </p:nvPr>
        </p:nvSpPr>
        <p:spPr/>
        <p:txBody>
          <a:bodyPr/>
          <a:lstStyle/>
          <a:p>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fld id="{A23720DD-5B6D-40BF-8493-A6B52D484E6B}" type="datetimeFigureOut">
              <a:rPr lang="tr-TR" smtClean="0"/>
              <a:pPr/>
              <a:t>24.10.2024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
        <p:nvSpPr>
          <p:cNvPr id="8" name="Düz Bağlayıcı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1">
        <a:schemeClr val="bg2"/>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Metin Yer Tutucusu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Veri Yer Tutucusu 6"/>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8" name="Altbilgi Yer Tutucusu 7"/>
          <p:cNvSpPr>
            <a:spLocks noGrp="1"/>
          </p:cNvSpPr>
          <p:nvPr>
            <p:ph type="ftr" sz="quarter" idx="11"/>
          </p:nvPr>
        </p:nvSpPr>
        <p:spPr>
          <a:xfrm>
            <a:off x="304800" y="6409944"/>
            <a:ext cx="3581400" cy="365760"/>
          </a:xfrm>
        </p:spPr>
        <p:txBody>
          <a:bodyPr/>
          <a:lstStyle/>
          <a:p>
            <a:endParaRPr lang="tr-TR"/>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ayt Numarası Yer Tutucusu 8"/>
          <p:cNvSpPr>
            <a:spLocks noGrp="1"/>
          </p:cNvSpPr>
          <p:nvPr>
            <p:ph type="sldNum" sz="quarter" idx="12"/>
          </p:nvPr>
        </p:nvSpPr>
        <p:spPr>
          <a:xfrm>
            <a:off x="4343400" y="1042416"/>
            <a:ext cx="457200" cy="441325"/>
          </a:xfrm>
        </p:spPr>
        <p:txBody>
          <a:bodyPr/>
          <a:lstStyle>
            <a:lvl1pPr algn="ctr">
              <a:defRPr/>
            </a:lvl1pPr>
          </a:lstStyle>
          <a:p>
            <a:fld id="{F302176B-0E47-46AC-8F43-DAB4B8A37D06}" type="slidenum">
              <a:rPr lang="tr-TR" smtClean="0"/>
              <a:pPr/>
              <a:t>‹#›</a:t>
            </a:fld>
            <a:endParaRPr lang="tr-TR"/>
          </a:p>
        </p:txBody>
      </p:sp>
      <p:sp>
        <p:nvSpPr>
          <p:cNvPr id="23" name="Başlık 22"/>
          <p:cNvSpPr>
            <a:spLocks noGrp="1"/>
          </p:cNvSpPr>
          <p:nvPr>
            <p:ph type="title"/>
          </p:nvPr>
        </p:nvSpPr>
        <p:spPr/>
        <p:txBody>
          <a:bodyPr rtlCol="0" anchor="b" anchorCtr="0"/>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Veri Yer Tutucusu 2"/>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a:xfrm>
            <a:off x="4343400" y="1036020"/>
            <a:ext cx="457200" cy="441325"/>
          </a:xfrm>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ikdörtgen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Veri Yer Tutucusu 1"/>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a:t>Asıl başlık stili için tıklatın</a:t>
            </a:r>
            <a:endParaRPr kumimoji="0" lang="en-US"/>
          </a:p>
        </p:txBody>
      </p:sp>
      <p:sp>
        <p:nvSpPr>
          <p:cNvPr id="3" name="Metin Yer Tutucusu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21" name="Dikdörtgen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p:txBody>
          <a:bodyPr/>
          <a:lstStyle/>
          <a:p>
            <a:fld id="{A23720DD-5B6D-40BF-8493-A6B52D484E6B}" type="datetimeFigureOut">
              <a:rPr lang="tr-TR" smtClean="0"/>
              <a:pPr/>
              <a:t>24.10.2024</a:t>
            </a:fld>
            <a:endParaRPr lang="tr-TR"/>
          </a:p>
        </p:txBody>
      </p:sp>
      <p:sp>
        <p:nvSpPr>
          <p:cNvPr id="6" name="Altbilgi Yer Tutucusu 5"/>
          <p:cNvSpPr>
            <a:spLocks noGrp="1"/>
          </p:cNvSpPr>
          <p:nvPr>
            <p:ph type="ftr" sz="quarter" idx="11"/>
          </p:nvPr>
        </p:nvSpPr>
        <p:spPr>
          <a:xfrm>
            <a:off x="301752" y="6410848"/>
            <a:ext cx="3383280" cy="365760"/>
          </a:xfrm>
        </p:spPr>
        <p:txBody>
          <a:bodyPr/>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p>
            <a:fld id="{F302176B-0E47-46AC-8F43-DAB4B8A37D06}" type="slidenum">
              <a:rPr lang="tr-TR" smtClean="0"/>
              <a:pPr/>
              <a:t>‹#›</a:t>
            </a:fld>
            <a:endParaRPr lang="tr-T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22" name="Dikdörtgen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a:xfrm>
            <a:off x="5788152" y="6404984"/>
            <a:ext cx="3044952" cy="365760"/>
          </a:xfrm>
        </p:spPr>
        <p:txBody>
          <a:bodyPr/>
          <a:lstStyle/>
          <a:p>
            <a:fld id="{A23720DD-5B6D-40BF-8493-A6B52D484E6B}" type="datetimeFigureOut">
              <a:rPr lang="tr-TR" smtClean="0"/>
              <a:pPr/>
              <a:t>24.10.2024</a:t>
            </a:fld>
            <a:endParaRPr lang="tr-TR"/>
          </a:p>
        </p:txBody>
      </p:sp>
      <p:sp>
        <p:nvSpPr>
          <p:cNvPr id="6" name="Altbilgi Yer Tutucusu 5"/>
          <p:cNvSpPr>
            <a:spLocks noGrp="1"/>
          </p:cNvSpPr>
          <p:nvPr>
            <p:ph type="ftr" sz="quarter" idx="11"/>
          </p:nvPr>
        </p:nvSpPr>
        <p:spPr>
          <a:xfrm>
            <a:off x="301752" y="6410848"/>
            <a:ext cx="3584448" cy="365760"/>
          </a:xfrm>
        </p:spPr>
        <p:txBody>
          <a:bodyPr/>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3720DD-5B6D-40BF-8493-A6B52D484E6B}" type="datetimeFigureOut">
              <a:rPr lang="tr-TR" smtClean="0"/>
              <a:pPr/>
              <a:t>24.10.2024</a:t>
            </a:fld>
            <a:endParaRPr lang="tr-T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ayt Numarası Yer Tutucus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302176B-0E47-46AC-8F43-DAB4B8A37D06}" type="slidenum">
              <a:rPr lang="tr-TR" smtClean="0"/>
              <a:pPr/>
              <a:t>‹#›</a:t>
            </a:fld>
            <a:endParaRPr lang="tr-T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flickr.com/photos/prof_richard/4180092873/in/gallery-lauraelaine-72157626860184247/"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upload.wikimedia.org/wikipedia/commons/9/9b/Qutb_Minar_Minaret_Delhi_India.jpg" TargetMode="External"/><Relationship Id="rId1" Type="http://schemas.openxmlformats.org/officeDocument/2006/relationships/slideLayout" Target="../slideLayouts/slideLayout7.xml"/><Relationship Id="rId6" Type="http://schemas.openxmlformats.org/officeDocument/2006/relationships/hyperlink" Target="http://en.wikipedia.org/wiki/Qutb_Minar" TargetMode="External"/><Relationship Id="rId5" Type="http://schemas.openxmlformats.org/officeDocument/2006/relationships/hyperlink" Target="http://en.wikipedia.org/wiki/Calligraphy" TargetMode="External"/><Relationship Id="rId4" Type="http://schemas.openxmlformats.org/officeDocument/2006/relationships/hyperlink" Target="http://en.wikipedia.org/wiki/Kufic"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upload.wikimedia.org/wikipedia/commons/5/5f/Qutb_Complex_Alai_Minar.JP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www.flickr.com/photos/dilipkpandey/2974532629/in/gallery-lauraelaine-72157626860184247/"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flickr.com/photos/prof_richard/4180819424/in/gallery-lauraelaine-72157626860184247/"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99592" y="548680"/>
            <a:ext cx="7488831" cy="6001643"/>
          </a:xfrm>
          <a:prstGeom prst="rect">
            <a:avLst/>
          </a:prstGeom>
          <a:noFill/>
        </p:spPr>
        <p:txBody>
          <a:bodyPr wrap="square" rtlCol="0">
            <a:spAutoFit/>
          </a:bodyPr>
          <a:lstStyle/>
          <a:p>
            <a:endParaRPr lang="tr-TR" sz="3200" b="1" dirty="0" smtClean="0">
              <a:solidFill>
                <a:srgbClr val="FF0000"/>
              </a:solidFill>
              <a:latin typeface="Batang" pitchFamily="18" charset="-127"/>
              <a:ea typeface="Batang" pitchFamily="18" charset="-127"/>
            </a:endParaRPr>
          </a:p>
          <a:p>
            <a:r>
              <a:rPr lang="tr-TR" sz="3200" b="1" dirty="0" smtClean="0">
                <a:solidFill>
                  <a:srgbClr val="FF0000"/>
                </a:solidFill>
                <a:latin typeface="Batang" pitchFamily="18" charset="-127"/>
                <a:ea typeface="Batang" pitchFamily="18" charset="-127"/>
              </a:rPr>
              <a:t>DELHİ </a:t>
            </a:r>
            <a:endParaRPr lang="tr-TR" sz="3200" b="1" dirty="0">
              <a:solidFill>
                <a:srgbClr val="FF0000"/>
              </a:solidFill>
              <a:latin typeface="Batang" pitchFamily="18" charset="-127"/>
              <a:ea typeface="Batang" pitchFamily="18" charset="-127"/>
            </a:endParaRPr>
          </a:p>
          <a:p>
            <a:r>
              <a:rPr lang="tr-TR" sz="3200" b="1" dirty="0">
                <a:solidFill>
                  <a:srgbClr val="FF0000"/>
                </a:solidFill>
                <a:latin typeface="Batang" pitchFamily="18" charset="-127"/>
                <a:ea typeface="Batang" pitchFamily="18" charset="-127"/>
              </a:rPr>
              <a:t>TÜRK</a:t>
            </a:r>
            <a:r>
              <a:rPr lang="tr-TR" sz="3200" dirty="0">
                <a:solidFill>
                  <a:srgbClr val="FF0000"/>
                </a:solidFill>
                <a:latin typeface="Batang" pitchFamily="18" charset="-127"/>
                <a:ea typeface="Batang" pitchFamily="18" charset="-127"/>
              </a:rPr>
              <a:t> </a:t>
            </a:r>
            <a:r>
              <a:rPr lang="tr-TR" sz="3200" b="1" dirty="0" smtClean="0">
                <a:solidFill>
                  <a:srgbClr val="FF0000"/>
                </a:solidFill>
                <a:latin typeface="Batang" pitchFamily="18" charset="-127"/>
                <a:ea typeface="Batang" pitchFamily="18" charset="-127"/>
              </a:rPr>
              <a:t>SULTANLIĞI</a:t>
            </a:r>
            <a:endParaRPr lang="tr-TR" sz="3200" b="1" dirty="0">
              <a:solidFill>
                <a:srgbClr val="FF0000"/>
              </a:solidFill>
              <a:latin typeface="Batang" pitchFamily="18" charset="-127"/>
              <a:ea typeface="Batang" pitchFamily="18" charset="-127"/>
            </a:endParaRPr>
          </a:p>
          <a:p>
            <a:r>
              <a:rPr lang="tr-TR" sz="2400" b="1" dirty="0">
                <a:solidFill>
                  <a:srgbClr val="FF0000"/>
                </a:solidFill>
                <a:latin typeface="Batang" pitchFamily="18" charset="-127"/>
                <a:ea typeface="Batang" pitchFamily="18" charset="-127"/>
              </a:rPr>
              <a:t>1206-1413</a:t>
            </a:r>
          </a:p>
          <a:p>
            <a:pPr algn="ctr"/>
            <a:endParaRPr lang="tr-TR" sz="3200" b="1" dirty="0">
              <a:solidFill>
                <a:srgbClr val="FF0000"/>
              </a:solidFill>
              <a:latin typeface="Batang" pitchFamily="18" charset="-127"/>
              <a:ea typeface="Batang" pitchFamily="18" charset="-127"/>
            </a:endParaRPr>
          </a:p>
          <a:p>
            <a:pPr algn="ctr"/>
            <a:r>
              <a:rPr lang="tr-TR" sz="2800" b="1" dirty="0">
                <a:latin typeface="Batang" pitchFamily="18" charset="-127"/>
                <a:ea typeface="Batang" pitchFamily="18" charset="-127"/>
              </a:rPr>
              <a:t>v</a:t>
            </a:r>
            <a:r>
              <a:rPr lang="tr-TR" sz="2800" b="1" dirty="0" smtClean="0">
                <a:latin typeface="Batang" pitchFamily="18" charset="-127"/>
                <a:ea typeface="Batang" pitchFamily="18" charset="-127"/>
              </a:rPr>
              <a:t>e</a:t>
            </a:r>
            <a:endParaRPr lang="tr-TR" sz="2800" b="1" dirty="0">
              <a:latin typeface="Batang" pitchFamily="18" charset="-127"/>
              <a:ea typeface="Batang" pitchFamily="18" charset="-127"/>
            </a:endParaRPr>
          </a:p>
          <a:p>
            <a:pPr algn="ctr"/>
            <a:endParaRPr lang="tr-TR" sz="3600" b="1" dirty="0">
              <a:solidFill>
                <a:schemeClr val="accent6">
                  <a:lumMod val="75000"/>
                </a:schemeClr>
              </a:solidFill>
              <a:latin typeface="Batang" pitchFamily="18" charset="-127"/>
              <a:ea typeface="Batang" pitchFamily="18" charset="-127"/>
            </a:endParaRPr>
          </a:p>
          <a:p>
            <a:pPr algn="ctr"/>
            <a:r>
              <a:rPr lang="tr-TR" sz="3200" b="1" dirty="0" smtClean="0">
                <a:solidFill>
                  <a:srgbClr val="FF0000"/>
                </a:solidFill>
                <a:latin typeface="Batang" pitchFamily="18" charset="-127"/>
                <a:ea typeface="Batang" pitchFamily="18" charset="-127"/>
              </a:rPr>
              <a:t>			</a:t>
            </a:r>
          </a:p>
          <a:p>
            <a:pPr algn="ctr"/>
            <a:r>
              <a:rPr lang="tr-TR" sz="3200" b="1" dirty="0">
                <a:solidFill>
                  <a:srgbClr val="FF0000"/>
                </a:solidFill>
                <a:latin typeface="Batang" pitchFamily="18" charset="-127"/>
                <a:ea typeface="Batang" pitchFamily="18" charset="-127"/>
              </a:rPr>
              <a:t>	</a:t>
            </a:r>
            <a:r>
              <a:rPr lang="tr-TR" sz="3200" b="1" dirty="0" smtClean="0">
                <a:solidFill>
                  <a:srgbClr val="FF0000"/>
                </a:solidFill>
                <a:latin typeface="Batang" pitchFamily="18" charset="-127"/>
                <a:ea typeface="Batang" pitchFamily="18" charset="-127"/>
              </a:rPr>
              <a:t>		</a:t>
            </a:r>
            <a:r>
              <a:rPr lang="pt-BR" sz="3200" b="1" dirty="0" smtClean="0">
                <a:solidFill>
                  <a:srgbClr val="FF0000"/>
                </a:solidFill>
                <a:latin typeface="Batang" pitchFamily="18" charset="-127"/>
                <a:ea typeface="Batang" pitchFamily="18" charset="-127"/>
              </a:rPr>
              <a:t>İ </a:t>
            </a:r>
            <a:r>
              <a:rPr lang="pt-BR" sz="3200" b="1" dirty="0">
                <a:solidFill>
                  <a:srgbClr val="FF0000"/>
                </a:solidFill>
                <a:latin typeface="Batang" pitchFamily="18" charset="-127"/>
                <a:ea typeface="Batang" pitchFamily="18" charset="-127"/>
              </a:rPr>
              <a:t>L H A N L I L A R</a:t>
            </a:r>
            <a:br>
              <a:rPr lang="pt-BR" sz="3200" b="1" dirty="0">
                <a:solidFill>
                  <a:srgbClr val="FF0000"/>
                </a:solidFill>
                <a:latin typeface="Batang" pitchFamily="18" charset="-127"/>
                <a:ea typeface="Batang" pitchFamily="18" charset="-127"/>
              </a:rPr>
            </a:br>
            <a:r>
              <a:rPr lang="pt-BR" sz="3200" b="1" dirty="0">
                <a:solidFill>
                  <a:srgbClr val="FF0000"/>
                </a:solidFill>
                <a:latin typeface="Batang" pitchFamily="18" charset="-127"/>
                <a:ea typeface="Batang" pitchFamily="18" charset="-127"/>
              </a:rPr>
              <a:t> </a:t>
            </a:r>
            <a:r>
              <a:rPr lang="tr-TR" sz="3200" b="1" dirty="0">
                <a:solidFill>
                  <a:srgbClr val="FF0000"/>
                </a:solidFill>
                <a:latin typeface="Batang" pitchFamily="18" charset="-127"/>
                <a:ea typeface="Batang" pitchFamily="18" charset="-127"/>
              </a:rPr>
              <a:t> </a:t>
            </a:r>
            <a:r>
              <a:rPr lang="tr-TR" sz="3200" b="1" dirty="0" smtClean="0">
                <a:solidFill>
                  <a:srgbClr val="FF0000"/>
                </a:solidFill>
                <a:latin typeface="Batang" pitchFamily="18" charset="-127"/>
                <a:ea typeface="Batang" pitchFamily="18" charset="-127"/>
              </a:rPr>
              <a:t>  </a:t>
            </a:r>
            <a:r>
              <a:rPr lang="pt-BR" sz="2400" b="1" dirty="0" smtClean="0">
                <a:solidFill>
                  <a:srgbClr val="FF0000"/>
                </a:solidFill>
                <a:latin typeface="Batang" pitchFamily="18" charset="-127"/>
                <a:ea typeface="Batang" pitchFamily="18" charset="-127"/>
              </a:rPr>
              <a:t>1256-1336</a:t>
            </a:r>
            <a:endParaRPr lang="pt-BR" sz="2400" b="1" dirty="0">
              <a:solidFill>
                <a:srgbClr val="FF0000"/>
              </a:solidFill>
              <a:latin typeface="Batang" pitchFamily="18" charset="-127"/>
              <a:ea typeface="Batang" pitchFamily="18" charset="-127"/>
            </a:endParaRPr>
          </a:p>
          <a:p>
            <a:pPr algn="ctr"/>
            <a:endParaRPr lang="tr-TR" sz="3600" b="1" dirty="0">
              <a:solidFill>
                <a:schemeClr val="accent6">
                  <a:lumMod val="75000"/>
                </a:schemeClr>
              </a:solidFill>
              <a:latin typeface="Batang" pitchFamily="18" charset="-127"/>
              <a:ea typeface="Batang" pitchFamily="18" charset="-127"/>
            </a:endParaRPr>
          </a:p>
          <a:p>
            <a:pPr algn="ctr"/>
            <a:endParaRPr lang="tr-TR" sz="3600" b="1" dirty="0">
              <a:solidFill>
                <a:schemeClr val="accent6">
                  <a:lumMod val="75000"/>
                </a:schemeClr>
              </a:solidFill>
              <a:latin typeface="Batang" pitchFamily="18" charset="-127"/>
              <a:ea typeface="Batang" pitchFamily="18" charset="-127"/>
            </a:endParaRPr>
          </a:p>
        </p:txBody>
      </p:sp>
      <p:sp>
        <p:nvSpPr>
          <p:cNvPr id="3" name="Rectangle 4">
            <a:extLst>
              <a:ext uri="{FF2B5EF4-FFF2-40B4-BE49-F238E27FC236}">
                <a16:creationId xmlns="" xmlns:a16="http://schemas.microsoft.com/office/drawing/2014/main" id="{BBFFE9EA-895F-497F-96AA-8D99B7CBDB14}"/>
              </a:ext>
            </a:extLst>
          </p:cNvPr>
          <p:cNvSpPr txBox="1">
            <a:spLocks noChangeArrowheads="1"/>
          </p:cNvSpPr>
          <p:nvPr/>
        </p:nvSpPr>
        <p:spPr>
          <a:xfrm>
            <a:off x="405826" y="2348880"/>
            <a:ext cx="8229600" cy="1470025"/>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defRPr/>
            </a:pPr>
            <a:endParaRPr lang="pt-BR" sz="5400" b="1" dirty="0">
              <a:solidFill>
                <a:srgbClr val="FF0000"/>
              </a:solidFill>
              <a:latin typeface="Batang" pitchFamily="18" charset="-127"/>
              <a:ea typeface="Batang" pitchFamily="18" charset="-127"/>
            </a:endParaRPr>
          </a:p>
        </p:txBody>
      </p:sp>
    </p:spTree>
    <p:extLst>
      <p:ext uri="{BB962C8B-B14F-4D97-AF65-F5344CB8AC3E}">
        <p14:creationId xmlns:p14="http://schemas.microsoft.com/office/powerpoint/2010/main" val="3510975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wwat al-Islam Masjid (20)">
            <a:hlinkClick r:id="rId2" tooltip="Quwwat al-Islam Masjid (20) by Prof. Mortel"/>
          </p:cNvPr>
          <p:cNvPicPr>
            <a:picLocks noChangeAspect="1" noChangeArrowheads="1"/>
          </p:cNvPicPr>
          <p:nvPr/>
        </p:nvPicPr>
        <p:blipFill>
          <a:blip r:embed="rId3"/>
          <a:srcRect/>
          <a:stretch>
            <a:fillRect/>
          </a:stretch>
        </p:blipFill>
        <p:spPr bwMode="auto">
          <a:xfrm>
            <a:off x="1259632" y="1216037"/>
            <a:ext cx="6165328" cy="4623996"/>
          </a:xfrm>
          <a:prstGeom prst="rect">
            <a:avLst/>
          </a:prstGeom>
          <a:noFill/>
        </p:spPr>
      </p:pic>
      <p:sp>
        <p:nvSpPr>
          <p:cNvPr id="3" name="2 Dikdörtgen"/>
          <p:cNvSpPr/>
          <p:nvPr/>
        </p:nvSpPr>
        <p:spPr>
          <a:xfrm>
            <a:off x="2928926" y="214290"/>
            <a:ext cx="1992853" cy="369332"/>
          </a:xfrm>
          <a:prstGeom prst="rect">
            <a:avLst/>
          </a:prstGeom>
        </p:spPr>
        <p:txBody>
          <a:bodyPr wrap="none">
            <a:spAutoFit/>
          </a:bodyPr>
          <a:lstStyle/>
          <a:p>
            <a:r>
              <a:rPr lang="tr-TR" b="1" i="1" dirty="0">
                <a:latin typeface="Arial" pitchFamily="34" charset="0"/>
                <a:cs typeface="Arial" pitchFamily="34" charset="0"/>
              </a:rPr>
              <a:t>QUTB MOSQUE </a:t>
            </a:r>
            <a:endParaRPr lang="tr-TR" dirty="0"/>
          </a:p>
        </p:txBody>
      </p:sp>
    </p:spTree>
    <p:extLst>
      <p:ext uri="{BB962C8B-B14F-4D97-AF65-F5344CB8AC3E}">
        <p14:creationId xmlns:p14="http://schemas.microsoft.com/office/powerpoint/2010/main" val="1639487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bura.org.tr/haberler/images/UlugbeyMedresesi2-Regis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1365250"/>
            <a:ext cx="67056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Dikdörtgen 1"/>
          <p:cNvSpPr>
            <a:spLocks noChangeArrowheads="1"/>
          </p:cNvSpPr>
          <p:nvPr/>
        </p:nvSpPr>
        <p:spPr bwMode="auto">
          <a:xfrm>
            <a:off x="2362200" y="566738"/>
            <a:ext cx="349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Semerkant, Uluğ Bey Medresesi</a:t>
            </a:r>
          </a:p>
        </p:txBody>
      </p:sp>
    </p:spTree>
    <p:extLst>
      <p:ext uri="{BB962C8B-B14F-4D97-AF65-F5344CB8AC3E}">
        <p14:creationId xmlns:p14="http://schemas.microsoft.com/office/powerpoint/2010/main" val="16721927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ikdörtgen 1"/>
          <p:cNvSpPr>
            <a:spLocks noChangeArrowheads="1"/>
          </p:cNvSpPr>
          <p:nvPr/>
        </p:nvSpPr>
        <p:spPr bwMode="auto">
          <a:xfrm>
            <a:off x="539552" y="55758"/>
            <a:ext cx="79928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justLow" eaLnBrk="1" hangingPunct="1">
              <a:spcBef>
                <a:spcPct val="0"/>
              </a:spcBef>
              <a:buClrTx/>
              <a:buSzTx/>
              <a:buFont typeface="Wingdings" pitchFamily="2" charset="2"/>
              <a:buChar char="Ø"/>
            </a:pPr>
            <a:endParaRPr lang="tr-TR" altLang="tr-TR" dirty="0">
              <a:solidFill>
                <a:srgbClr val="000000"/>
              </a:solidFill>
              <a:latin typeface="+mn-lt"/>
            </a:endParaRPr>
          </a:p>
          <a:p>
            <a:pPr algn="justLow" eaLnBrk="1" hangingPunct="1">
              <a:spcBef>
                <a:spcPct val="0"/>
              </a:spcBef>
              <a:buClrTx/>
              <a:buSzTx/>
              <a:buFont typeface="Wingdings" pitchFamily="2" charset="2"/>
              <a:buChar char="Ø"/>
            </a:pPr>
            <a:r>
              <a:rPr lang="tr-TR" altLang="tr-TR" dirty="0">
                <a:solidFill>
                  <a:srgbClr val="000000"/>
                </a:solidFill>
                <a:latin typeface="+mn-lt"/>
              </a:rPr>
              <a:t>Uluğ Bey, Semerkant’ta </a:t>
            </a:r>
            <a:r>
              <a:rPr lang="tr-TR" altLang="tr-TR" dirty="0" smtClean="0">
                <a:solidFill>
                  <a:srgbClr val="000000"/>
                </a:solidFill>
                <a:latin typeface="+mn-lt"/>
              </a:rPr>
              <a:t>15. </a:t>
            </a:r>
            <a:r>
              <a:rPr lang="tr-TR" altLang="tr-TR" dirty="0">
                <a:solidFill>
                  <a:srgbClr val="000000"/>
                </a:solidFill>
                <a:latin typeface="+mn-lt"/>
              </a:rPr>
              <a:t>yüzyılın başlarında bir de </a:t>
            </a:r>
            <a:r>
              <a:rPr lang="tr-TR" altLang="tr-TR" dirty="0">
                <a:solidFill>
                  <a:srgbClr val="FF0000"/>
                </a:solidFill>
                <a:latin typeface="+mn-lt"/>
              </a:rPr>
              <a:t>rasathane</a:t>
            </a:r>
            <a:r>
              <a:rPr lang="tr-TR" altLang="tr-TR" dirty="0">
                <a:solidFill>
                  <a:srgbClr val="000000"/>
                </a:solidFill>
                <a:latin typeface="+mn-lt"/>
              </a:rPr>
              <a:t> inşa ettirmiştir. </a:t>
            </a:r>
          </a:p>
        </p:txBody>
      </p:sp>
      <p:pic>
        <p:nvPicPr>
          <p:cNvPr id="3" name="Picture 7" descr="http://lh4.ggpht.com/-wCUZHgSTbxQ/Ss5Z9996rkI/AAAAAAAAFJ8/G9KrJM9nWqk/IMG_16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00808"/>
            <a:ext cx="6480720" cy="486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9759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a:extLst>
              <a:ext uri="{FF2B5EF4-FFF2-40B4-BE49-F238E27FC236}"/>
            </a:extLst>
          </p:cNvPr>
          <p:cNvSpPr>
            <a:spLocks noChangeArrowheads="1"/>
          </p:cNvSpPr>
          <p:nvPr/>
        </p:nvSpPr>
        <p:spPr bwMode="auto">
          <a:xfrm>
            <a:off x="838200" y="981423"/>
            <a:ext cx="7254875" cy="3539430"/>
          </a:xfrm>
          <a:prstGeom prst="rect">
            <a:avLst/>
          </a:prstGeom>
          <a:noFill/>
          <a:ln>
            <a:noFill/>
          </a:ln>
          <a:effectLst/>
          <a:extLst/>
        </p:spPr>
        <p:txBody>
          <a:bodyPr anchor="ctr">
            <a:spAutoFit/>
          </a:bodyPr>
          <a:lstStyle/>
          <a:p>
            <a:pPr algn="just" eaLnBrk="1" hangingPunct="1">
              <a:defRPr/>
            </a:pPr>
            <a:endParaRPr lang="tr-TR" sz="2800" dirty="0">
              <a:solidFill>
                <a:schemeClr val="accent6">
                  <a:lumMod val="50000"/>
                </a:schemeClr>
              </a:solidFill>
            </a:endParaRPr>
          </a:p>
          <a:p>
            <a:pPr algn="just" eaLnBrk="1" hangingPunct="1">
              <a:defRPr/>
            </a:pPr>
            <a:r>
              <a:rPr lang="tr-TR" sz="2800" dirty="0">
                <a:solidFill>
                  <a:schemeClr val="accent6">
                    <a:lumMod val="50000"/>
                  </a:schemeClr>
                </a:solidFill>
              </a:rPr>
              <a:t>    </a:t>
            </a:r>
            <a:r>
              <a:rPr lang="tr-TR" sz="2800" dirty="0">
                <a:solidFill>
                  <a:srgbClr val="C00000"/>
                </a:solidFill>
              </a:rPr>
              <a:t>Timurlu Türbeleri</a:t>
            </a:r>
          </a:p>
          <a:p>
            <a:pPr algn="just" eaLnBrk="1" hangingPunct="1">
              <a:defRPr/>
            </a:pPr>
            <a:endParaRPr lang="tr-TR" sz="2800" dirty="0">
              <a:solidFill>
                <a:schemeClr val="accent6">
                  <a:lumMod val="50000"/>
                </a:schemeClr>
              </a:solidFill>
            </a:endParaRPr>
          </a:p>
          <a:p>
            <a:pPr algn="just" eaLnBrk="1" hangingPunct="1">
              <a:defRPr/>
            </a:pPr>
            <a:endParaRPr lang="tr-TR" sz="2800" dirty="0">
              <a:solidFill>
                <a:schemeClr val="accent6">
                  <a:lumMod val="50000"/>
                </a:schemeClr>
              </a:solidFill>
            </a:endParaRPr>
          </a:p>
          <a:p>
            <a:pPr marL="457200" indent="-457200" algn="just" eaLnBrk="1" hangingPunct="1">
              <a:buFont typeface="Wingdings" pitchFamily="2" charset="2"/>
              <a:buChar char="Ø"/>
              <a:defRPr/>
            </a:pPr>
            <a:r>
              <a:rPr lang="tr-TR" sz="2800" dirty="0" smtClean="0"/>
              <a:t>Timurlu </a:t>
            </a:r>
            <a:r>
              <a:rPr lang="tr-TR" sz="2800" dirty="0"/>
              <a:t>mimarisinde türbeler önemli yer tutar. </a:t>
            </a:r>
          </a:p>
          <a:p>
            <a:pPr marL="457200" indent="-457200" algn="just" eaLnBrk="1" hangingPunct="1">
              <a:buFont typeface="Wingdings" pitchFamily="2" charset="2"/>
              <a:buChar char="Ø"/>
              <a:defRPr/>
            </a:pPr>
            <a:endParaRPr lang="tr-TR" sz="2800" dirty="0"/>
          </a:p>
          <a:p>
            <a:pPr marL="457200" indent="-457200" algn="just" eaLnBrk="1" hangingPunct="1">
              <a:buFont typeface="Wingdings" pitchFamily="2" charset="2"/>
              <a:buChar char="Ø"/>
              <a:defRPr/>
            </a:pPr>
            <a:endParaRPr lang="tr-TR" sz="2800" dirty="0"/>
          </a:p>
        </p:txBody>
      </p:sp>
    </p:spTree>
    <p:extLst>
      <p:ext uri="{BB962C8B-B14F-4D97-AF65-F5344CB8AC3E}">
        <p14:creationId xmlns:p14="http://schemas.microsoft.com/office/powerpoint/2010/main" val="32438756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611188" y="685800"/>
            <a:ext cx="7924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Ø"/>
            </a:pPr>
            <a:r>
              <a:rPr lang="tr-TR" altLang="tr-TR" sz="2800" dirty="0">
                <a:latin typeface="+mj-lt"/>
              </a:rPr>
              <a:t>Bu dönemin türbeleri </a:t>
            </a:r>
            <a:r>
              <a:rPr lang="tr-TR" altLang="tr-TR" sz="2800" dirty="0">
                <a:solidFill>
                  <a:srgbClr val="FF0000"/>
                </a:solidFill>
                <a:latin typeface="+mj-lt"/>
              </a:rPr>
              <a:t>zengin çini </a:t>
            </a:r>
            <a:r>
              <a:rPr lang="tr-TR" altLang="tr-TR" sz="2800" dirty="0">
                <a:latin typeface="+mj-lt"/>
              </a:rPr>
              <a:t>süslemeleri ve kasnaklarla yükseltilmiş kubbeleri ile ihtişamlı bir görünüşe sahiptirler.</a:t>
            </a:r>
          </a:p>
          <a:p>
            <a:pPr algn="just" eaLnBrk="1" hangingPunct="1">
              <a:buFont typeface="Wingdings" pitchFamily="2" charset="2"/>
              <a:buChar char="Ø"/>
            </a:pPr>
            <a:endParaRPr lang="tr-TR" altLang="tr-TR" sz="2800" dirty="0">
              <a:latin typeface="+mj-lt"/>
            </a:endParaRPr>
          </a:p>
          <a:p>
            <a:pPr algn="just" eaLnBrk="1" hangingPunct="1">
              <a:buFont typeface="Wingdings" pitchFamily="2" charset="2"/>
              <a:buChar char="Ø"/>
            </a:pPr>
            <a:endParaRPr lang="tr-TR" altLang="tr-TR" sz="2800" dirty="0">
              <a:latin typeface="+mj-lt"/>
            </a:endParaRPr>
          </a:p>
        </p:txBody>
      </p:sp>
      <p:pic>
        <p:nvPicPr>
          <p:cNvPr id="38915" name="Picture 5" descr="http://dome.mit.edu/bitstream/handle/1721.3/53415/144059_sv.jpg?sequenc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179638"/>
            <a:ext cx="58435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Dikdörtgen 1"/>
          <p:cNvSpPr>
            <a:spLocks noChangeArrowheads="1"/>
          </p:cNvSpPr>
          <p:nvPr/>
        </p:nvSpPr>
        <p:spPr bwMode="auto">
          <a:xfrm>
            <a:off x="2948781" y="6302092"/>
            <a:ext cx="3249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altLang="tr-TR" dirty="0" err="1"/>
              <a:t>Qazizadeh</a:t>
            </a:r>
            <a:r>
              <a:rPr lang="tr-TR" altLang="tr-TR" dirty="0"/>
              <a:t> </a:t>
            </a:r>
            <a:r>
              <a:rPr lang="tr-TR" altLang="tr-TR" b="1" dirty="0"/>
              <a:t>Rumi</a:t>
            </a:r>
            <a:r>
              <a:rPr lang="tr-TR" altLang="tr-TR" dirty="0"/>
              <a:t> </a:t>
            </a:r>
            <a:r>
              <a:rPr lang="tr-TR" altLang="tr-TR" dirty="0" err="1"/>
              <a:t>Mausoleum</a:t>
            </a:r>
            <a:r>
              <a:rPr lang="tr-TR" altLang="tr-TR" dirty="0"/>
              <a:t> </a:t>
            </a:r>
          </a:p>
        </p:txBody>
      </p:sp>
    </p:spTree>
    <p:extLst>
      <p:ext uri="{BB962C8B-B14F-4D97-AF65-F5344CB8AC3E}">
        <p14:creationId xmlns:p14="http://schemas.microsoft.com/office/powerpoint/2010/main" val="17166028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kdörtgen 1"/>
          <p:cNvSpPr>
            <a:spLocks noChangeArrowheads="1"/>
          </p:cNvSpPr>
          <p:nvPr/>
        </p:nvSpPr>
        <p:spPr bwMode="auto">
          <a:xfrm>
            <a:off x="251520" y="381000"/>
            <a:ext cx="83590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just" eaLnBrk="1" hangingPunct="1">
              <a:spcBef>
                <a:spcPct val="0"/>
              </a:spcBef>
              <a:buClrTx/>
              <a:buSzTx/>
              <a:buFont typeface="Wingdings" pitchFamily="2" charset="2"/>
              <a:buChar char="Ø"/>
            </a:pPr>
            <a:r>
              <a:rPr lang="tr-TR" altLang="tr-TR" dirty="0">
                <a:solidFill>
                  <a:srgbClr val="000000"/>
                </a:solidFill>
                <a:latin typeface="+mj-lt"/>
              </a:rPr>
              <a:t> Önemli Timurlu türbelerinden bir kısmı</a:t>
            </a:r>
            <a:r>
              <a:rPr lang="tr-TR" altLang="tr-TR" b="1" dirty="0">
                <a:solidFill>
                  <a:srgbClr val="000000"/>
                </a:solidFill>
                <a:latin typeface="+mj-lt"/>
              </a:rPr>
              <a:t> </a:t>
            </a:r>
            <a:r>
              <a:rPr lang="tr-TR" altLang="tr-TR" dirty="0">
                <a:solidFill>
                  <a:srgbClr val="FF0000"/>
                </a:solidFill>
                <a:latin typeface="+mj-lt"/>
              </a:rPr>
              <a:t>Semerkant’ta</a:t>
            </a:r>
            <a:r>
              <a:rPr lang="tr-TR" altLang="tr-TR" dirty="0">
                <a:solidFill>
                  <a:srgbClr val="000000"/>
                </a:solidFill>
                <a:latin typeface="+mj-lt"/>
              </a:rPr>
              <a:t> şehir dışında </a:t>
            </a:r>
            <a:r>
              <a:rPr lang="tr-TR" altLang="tr-TR" dirty="0">
                <a:solidFill>
                  <a:srgbClr val="FF0000"/>
                </a:solidFill>
                <a:latin typeface="+mj-lt"/>
              </a:rPr>
              <a:t>Şah-ı Zinde </a:t>
            </a:r>
            <a:r>
              <a:rPr lang="tr-TR" altLang="tr-TR" dirty="0">
                <a:solidFill>
                  <a:srgbClr val="000000"/>
                </a:solidFill>
                <a:latin typeface="+mj-lt"/>
              </a:rPr>
              <a:t>denilen türbeler topluluğu içerisinde bulunmaktadır. </a:t>
            </a:r>
          </a:p>
          <a:p>
            <a:pPr algn="just" eaLnBrk="1" hangingPunct="1">
              <a:spcBef>
                <a:spcPct val="0"/>
              </a:spcBef>
              <a:buClrTx/>
              <a:buSzTx/>
              <a:buFont typeface="Wingdings" pitchFamily="2" charset="2"/>
              <a:buChar char="Ø"/>
            </a:pPr>
            <a:endParaRPr lang="tr-TR" altLang="tr-TR" dirty="0">
              <a:solidFill>
                <a:srgbClr val="000000"/>
              </a:solidFill>
              <a:latin typeface="+mj-lt"/>
            </a:endParaRPr>
          </a:p>
        </p:txBody>
      </p:sp>
      <p:pic>
        <p:nvPicPr>
          <p:cNvPr id="3074" name="Picture 2" descr="Şahi-Zinde Anıt Kompleksi | Uzbekistan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00" y="1850428"/>
            <a:ext cx="6480720" cy="482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74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kdörtgen 1">
            <a:extLst>
              <a:ext uri="{FF2B5EF4-FFF2-40B4-BE49-F238E27FC236}"/>
            </a:extLst>
          </p:cNvPr>
          <p:cNvSpPr>
            <a:spLocks noChangeArrowheads="1"/>
          </p:cNvSpPr>
          <p:nvPr/>
        </p:nvSpPr>
        <p:spPr bwMode="auto">
          <a:xfrm>
            <a:off x="415811" y="404664"/>
            <a:ext cx="8208912" cy="1815882"/>
          </a:xfrm>
          <a:prstGeom prst="rect">
            <a:avLst/>
          </a:prstGeom>
          <a:noFill/>
          <a:ln>
            <a:noFill/>
          </a:ln>
          <a:extLst/>
        </p:spPr>
        <p:txBody>
          <a:bodyPr wrap="square">
            <a:spAutoFit/>
          </a:bodyPr>
          <a:lstStyle/>
          <a:p>
            <a:pPr algn="just" eaLnBrk="1" hangingPunct="1">
              <a:defRPr/>
            </a:pPr>
            <a:endParaRPr lang="tr-TR" sz="2800" dirty="0">
              <a:solidFill>
                <a:srgbClr val="000000"/>
              </a:solidFill>
            </a:endParaRPr>
          </a:p>
          <a:p>
            <a:pPr marL="457200" indent="-457200" algn="just" eaLnBrk="1" hangingPunct="1">
              <a:buFont typeface="Wingdings" pitchFamily="2" charset="2"/>
              <a:buChar char="Ø"/>
              <a:defRPr/>
            </a:pPr>
            <a:r>
              <a:rPr lang="tr-TR" sz="2800" dirty="0">
                <a:solidFill>
                  <a:srgbClr val="000000"/>
                </a:solidFill>
              </a:rPr>
              <a:t>Buradaki türbelerden </a:t>
            </a:r>
            <a:r>
              <a:rPr lang="tr-TR" sz="2800" dirty="0" err="1">
                <a:solidFill>
                  <a:srgbClr val="FF0000"/>
                </a:solidFill>
              </a:rPr>
              <a:t>Kussem</a:t>
            </a:r>
            <a:r>
              <a:rPr lang="tr-TR" sz="2800" dirty="0">
                <a:solidFill>
                  <a:srgbClr val="FF0000"/>
                </a:solidFill>
              </a:rPr>
              <a:t> </a:t>
            </a:r>
            <a:r>
              <a:rPr lang="tr-TR" sz="2800" dirty="0" err="1">
                <a:solidFill>
                  <a:srgbClr val="FF0000"/>
                </a:solidFill>
              </a:rPr>
              <a:t>ibn</a:t>
            </a:r>
            <a:r>
              <a:rPr lang="tr-TR" sz="2800" dirty="0">
                <a:solidFill>
                  <a:srgbClr val="FF0000"/>
                </a:solidFill>
              </a:rPr>
              <a:t>. Abbas’</a:t>
            </a:r>
            <a:r>
              <a:rPr lang="tr-TR" sz="2800" dirty="0">
                <a:solidFill>
                  <a:srgbClr val="000000"/>
                </a:solidFill>
              </a:rPr>
              <a:t>a ait olan hariç diğer 15 yapı </a:t>
            </a:r>
            <a:r>
              <a:rPr lang="tr-TR" sz="2800" dirty="0" smtClean="0">
                <a:solidFill>
                  <a:srgbClr val="000000"/>
                </a:solidFill>
              </a:rPr>
              <a:t>14. </a:t>
            </a:r>
            <a:r>
              <a:rPr lang="tr-TR" sz="2800" dirty="0">
                <a:solidFill>
                  <a:srgbClr val="000000"/>
                </a:solidFill>
              </a:rPr>
              <a:t>ve </a:t>
            </a:r>
            <a:r>
              <a:rPr lang="tr-TR" sz="2800" dirty="0" smtClean="0">
                <a:solidFill>
                  <a:srgbClr val="000000"/>
                </a:solidFill>
              </a:rPr>
              <a:t>15. </a:t>
            </a:r>
            <a:r>
              <a:rPr lang="tr-TR" sz="2800" dirty="0">
                <a:solidFill>
                  <a:srgbClr val="000000"/>
                </a:solidFill>
              </a:rPr>
              <a:t>yüzyıllardan kalma olup, </a:t>
            </a:r>
            <a:r>
              <a:rPr lang="tr-TR" sz="2800" dirty="0">
                <a:solidFill>
                  <a:srgbClr val="FF0000"/>
                </a:solidFill>
              </a:rPr>
              <a:t>Timur’un ailesine </a:t>
            </a:r>
            <a:r>
              <a:rPr lang="tr-TR" sz="2800" dirty="0">
                <a:solidFill>
                  <a:srgbClr val="000000"/>
                </a:solidFill>
              </a:rPr>
              <a:t>ve </a:t>
            </a:r>
            <a:r>
              <a:rPr lang="tr-TR" sz="2800" dirty="0">
                <a:solidFill>
                  <a:srgbClr val="FF0000"/>
                </a:solidFill>
              </a:rPr>
              <a:t>yakınlarına</a:t>
            </a:r>
            <a:r>
              <a:rPr lang="tr-TR" sz="2800" dirty="0">
                <a:solidFill>
                  <a:srgbClr val="000000"/>
                </a:solidFill>
              </a:rPr>
              <a:t> aittir. </a:t>
            </a:r>
          </a:p>
        </p:txBody>
      </p:sp>
      <p:pic>
        <p:nvPicPr>
          <p:cNvPr id="3" name="Picture 4" descr="Timurlenk'in başkenti: Semerkant - Seyahat haber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708920"/>
            <a:ext cx="6412260" cy="361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5349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orexca.com/images/fotogallery/img_full/1326442327_5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6858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2 Dikdörtgen"/>
          <p:cNvSpPr>
            <a:spLocks noChangeArrowheads="1"/>
          </p:cNvSpPr>
          <p:nvPr/>
        </p:nvSpPr>
        <p:spPr bwMode="auto">
          <a:xfrm>
            <a:off x="2514600" y="533400"/>
            <a:ext cx="410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Complex of </a:t>
            </a:r>
            <a:r>
              <a:rPr lang="tr-TR" altLang="tr-TR" sz="1800" b="1">
                <a:latin typeface="Arial" charset="0"/>
              </a:rPr>
              <a:t>Shah</a:t>
            </a:r>
            <a:r>
              <a:rPr lang="tr-TR" altLang="tr-TR" sz="1800">
                <a:latin typeface="Arial" charset="0"/>
              </a:rPr>
              <a:t>-i </a:t>
            </a:r>
            <a:r>
              <a:rPr lang="tr-TR" altLang="tr-TR" sz="1800" b="1">
                <a:latin typeface="Arial" charset="0"/>
              </a:rPr>
              <a:t>Zinda/</a:t>
            </a:r>
            <a:r>
              <a:rPr lang="tr-TR" altLang="tr-TR" sz="1800" b="1">
                <a:solidFill>
                  <a:srgbClr val="C00000"/>
                </a:solidFill>
                <a:latin typeface="Arial" charset="0"/>
              </a:rPr>
              <a:t>Living King</a:t>
            </a:r>
            <a:endParaRPr lang="tr-TR" altLang="tr-TR" sz="1800">
              <a:solidFill>
                <a:srgbClr val="C00000"/>
              </a:solidFill>
              <a:latin typeface="Arial" charset="0"/>
            </a:endParaRPr>
          </a:p>
        </p:txBody>
      </p:sp>
    </p:spTree>
    <p:extLst>
      <p:ext uri="{BB962C8B-B14F-4D97-AF65-F5344CB8AC3E}">
        <p14:creationId xmlns:p14="http://schemas.microsoft.com/office/powerpoint/2010/main" val="3077008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762000" y="260648"/>
            <a:ext cx="7391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just" eaLnBrk="1" hangingPunct="1">
              <a:spcBef>
                <a:spcPct val="0"/>
              </a:spcBef>
              <a:buClrTx/>
              <a:buSzTx/>
              <a:buFont typeface="Wingdings" pitchFamily="2" charset="2"/>
              <a:buChar char="Ø"/>
            </a:pPr>
            <a:r>
              <a:rPr lang="tr-TR" altLang="tr-TR" dirty="0">
                <a:latin typeface="+mj-lt"/>
              </a:rPr>
              <a:t>Timurlu türbe mimarisinin en olgun eseri «Bey’in mezarı» anlamına gelen Semerkant’taki (1405) </a:t>
            </a:r>
            <a:r>
              <a:rPr lang="tr-TR" altLang="tr-TR" b="1" dirty="0" err="1">
                <a:solidFill>
                  <a:srgbClr val="FF0000"/>
                </a:solidFill>
                <a:latin typeface="+mj-lt"/>
              </a:rPr>
              <a:t>Gur</a:t>
            </a:r>
            <a:r>
              <a:rPr lang="tr-TR" altLang="tr-TR" b="1" dirty="0">
                <a:solidFill>
                  <a:srgbClr val="FF0000"/>
                </a:solidFill>
                <a:latin typeface="+mj-lt"/>
              </a:rPr>
              <a:t>-i Mir</a:t>
            </a:r>
            <a:r>
              <a:rPr lang="tr-TR" altLang="tr-TR" dirty="0">
                <a:latin typeface="+mj-lt"/>
              </a:rPr>
              <a:t>’dir.</a:t>
            </a:r>
          </a:p>
          <a:p>
            <a:pPr algn="just" eaLnBrk="1" hangingPunct="1">
              <a:spcBef>
                <a:spcPct val="0"/>
              </a:spcBef>
              <a:buClrTx/>
              <a:buSzTx/>
              <a:buFont typeface="Wingdings" pitchFamily="2" charset="2"/>
              <a:buChar char="Ø"/>
            </a:pPr>
            <a:endParaRPr lang="tr-TR" altLang="tr-TR" dirty="0">
              <a:latin typeface="+mj-lt"/>
            </a:endParaRPr>
          </a:p>
          <a:p>
            <a:pPr algn="just" eaLnBrk="1" hangingPunct="1">
              <a:spcBef>
                <a:spcPct val="0"/>
              </a:spcBef>
              <a:buClrTx/>
              <a:buSzTx/>
              <a:buFont typeface="Wingdings" pitchFamily="2" charset="2"/>
              <a:buChar char="Ø"/>
            </a:pPr>
            <a:endParaRPr lang="tr-TR" altLang="tr-TR" dirty="0">
              <a:latin typeface="+mj-lt"/>
            </a:endParaRPr>
          </a:p>
        </p:txBody>
      </p:sp>
      <p:pic>
        <p:nvPicPr>
          <p:cNvPr id="4098" name="Picture 2" descr="Gur-e Amir Mausoleum is the burial place of Timur - Central-asia.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44824"/>
            <a:ext cx="7232669" cy="481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734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85800" y="1527740"/>
            <a:ext cx="746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just" eaLnBrk="1" hangingPunct="1">
              <a:spcBef>
                <a:spcPct val="0"/>
              </a:spcBef>
              <a:buClrTx/>
              <a:buSzTx/>
              <a:buFont typeface="Wingdings" pitchFamily="2" charset="2"/>
              <a:buChar char="Ø"/>
            </a:pPr>
            <a:endParaRPr lang="tr-TR" altLang="tr-TR" dirty="0">
              <a:latin typeface="+mj-lt"/>
            </a:endParaRPr>
          </a:p>
          <a:p>
            <a:pPr algn="just" eaLnBrk="1" hangingPunct="1">
              <a:spcBef>
                <a:spcPct val="0"/>
              </a:spcBef>
              <a:buClrTx/>
              <a:buSzTx/>
              <a:buFont typeface="Wingdings" pitchFamily="2" charset="2"/>
              <a:buChar char="Ø"/>
            </a:pPr>
            <a:r>
              <a:rPr lang="tr-TR" altLang="tr-TR" dirty="0">
                <a:latin typeface="+mj-lt"/>
              </a:rPr>
              <a:t>Bu türbe, Timur’un çok sevdiği </a:t>
            </a:r>
            <a:r>
              <a:rPr lang="tr-TR" altLang="tr-TR" dirty="0">
                <a:solidFill>
                  <a:srgbClr val="FF0000"/>
                </a:solidFill>
                <a:latin typeface="+mj-lt"/>
              </a:rPr>
              <a:t>yeğeni</a:t>
            </a:r>
            <a:r>
              <a:rPr lang="tr-TR" altLang="tr-TR" dirty="0">
                <a:latin typeface="+mj-lt"/>
              </a:rPr>
              <a:t> Muhammed Sultan için düşünülmüşken sonradan kendisi de buraya defnedilmiştir.</a:t>
            </a:r>
          </a:p>
          <a:p>
            <a:pPr algn="just" eaLnBrk="1" hangingPunct="1">
              <a:spcBef>
                <a:spcPct val="0"/>
              </a:spcBef>
              <a:buClrTx/>
              <a:buSzTx/>
              <a:buFont typeface="Wingdings" pitchFamily="2" charset="2"/>
              <a:buChar char="Ø"/>
            </a:pPr>
            <a:endParaRPr lang="tr-TR" altLang="tr-TR" dirty="0">
              <a:latin typeface="+mj-lt"/>
            </a:endParaRPr>
          </a:p>
        </p:txBody>
      </p:sp>
    </p:spTree>
    <p:extLst>
      <p:ext uri="{BB962C8B-B14F-4D97-AF65-F5344CB8AC3E}">
        <p14:creationId xmlns:p14="http://schemas.microsoft.com/office/powerpoint/2010/main" val="1558923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3505200" y="609600"/>
            <a:ext cx="1370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Gur-i Mir</a:t>
            </a:r>
          </a:p>
        </p:txBody>
      </p:sp>
      <p:pic>
        <p:nvPicPr>
          <p:cNvPr id="47107" name="Picture 5" descr="http://i.images.cdn.fotopedia.com/flickr-143557994-ifill_1024x768/World_Heritage_Sites/Asia/North_and_Central_Asia/Uzbekistan/Samarkand_Crossroads_of_Cultures/Gur-e_Amir_Mausoleum/Gur_Emir_-_Samarkand_-_Uzbekis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3912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718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Qutab Minar Photo - qutab minar"/>
          <p:cNvPicPr>
            <a:picLocks noChangeAspect="1" noChangeArrowheads="1"/>
          </p:cNvPicPr>
          <p:nvPr/>
        </p:nvPicPr>
        <p:blipFill>
          <a:blip r:embed="rId2"/>
          <a:srcRect/>
          <a:stretch>
            <a:fillRect/>
          </a:stretch>
        </p:blipFill>
        <p:spPr bwMode="auto">
          <a:xfrm>
            <a:off x="2092714" y="476672"/>
            <a:ext cx="4323470" cy="5758863"/>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685800" y="1219200"/>
            <a:ext cx="205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Özbekistan, Semekant Gur-i Mir </a:t>
            </a:r>
          </a:p>
        </p:txBody>
      </p:sp>
      <p:pic>
        <p:nvPicPr>
          <p:cNvPr id="48131" name="Picture 5" descr="http://upload.wikimedia.org/wikipedia/commons/c/c1/%D0%9C%D0%B0%D0%B2%D0%B7%D0%BE%D0%BB%D0%B5%D0%B9_%D0%93%D1%83%D1%80-%D0%AD%D0%BC%D0%B8%D1%80._%D0%A1%D0%B0%D0%BC%D0%B0%D1%80%D0%BA%D0%B0%D0%BD%D0%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188" y="352442"/>
            <a:ext cx="4115196" cy="582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4 Dikdörtgen"/>
          <p:cNvSpPr>
            <a:spLocks noChangeArrowheads="1"/>
          </p:cNvSpPr>
          <p:nvPr/>
        </p:nvSpPr>
        <p:spPr bwMode="auto">
          <a:xfrm>
            <a:off x="685800" y="3657600"/>
            <a:ext cx="251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de-DE" altLang="tr-TR" sz="1800">
                <a:latin typeface="Arial" charset="0"/>
              </a:rPr>
              <a:t>Gemälde von Gur-Emir bevor es in den 1950</a:t>
            </a:r>
            <a:endParaRPr lang="tr-TR" altLang="tr-TR" sz="1800">
              <a:latin typeface="Arial" charset="0"/>
            </a:endParaRPr>
          </a:p>
        </p:txBody>
      </p:sp>
    </p:spTree>
    <p:extLst>
      <p:ext uri="{BB962C8B-B14F-4D97-AF65-F5344CB8AC3E}">
        <p14:creationId xmlns:p14="http://schemas.microsoft.com/office/powerpoint/2010/main" val="41714774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guri-emir iç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31888"/>
            <a:ext cx="6165304" cy="462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2743200" y="420688"/>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Timur’un Mezarı</a:t>
            </a:r>
          </a:p>
        </p:txBody>
      </p:sp>
      <p:sp>
        <p:nvSpPr>
          <p:cNvPr id="2" name="Metin kutusu 1"/>
          <p:cNvSpPr txBox="1"/>
          <p:nvPr/>
        </p:nvSpPr>
        <p:spPr>
          <a:xfrm>
            <a:off x="395536" y="5976731"/>
            <a:ext cx="8531503" cy="369332"/>
          </a:xfrm>
          <a:prstGeom prst="rect">
            <a:avLst/>
          </a:prstGeom>
          <a:noFill/>
        </p:spPr>
        <p:txBody>
          <a:bodyPr wrap="none" rtlCol="0">
            <a:spAutoFit/>
          </a:bodyPr>
          <a:lstStyle/>
          <a:p>
            <a:r>
              <a:rPr lang="tr-TR" dirty="0" smtClean="0"/>
              <a:t>Buradaki mezarlar 1941 yılında Stalin’in emri ile açılarak mumyalar incelenmiştir.</a:t>
            </a:r>
            <a:endParaRPr lang="tr-TR" dirty="0"/>
          </a:p>
        </p:txBody>
      </p:sp>
    </p:spTree>
    <p:extLst>
      <p:ext uri="{BB962C8B-B14F-4D97-AF65-F5344CB8AC3E}">
        <p14:creationId xmlns:p14="http://schemas.microsoft.com/office/powerpoint/2010/main" val="36017051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762000" y="1436002"/>
            <a:ext cx="7010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just" eaLnBrk="1" hangingPunct="1">
              <a:spcBef>
                <a:spcPct val="0"/>
              </a:spcBef>
              <a:buClrTx/>
              <a:buSzTx/>
              <a:buFont typeface="Wingdings" pitchFamily="2" charset="2"/>
              <a:buChar char="Ø"/>
            </a:pPr>
            <a:endParaRPr lang="tr-TR" altLang="tr-TR" dirty="0">
              <a:latin typeface="+mn-lt"/>
            </a:endParaRPr>
          </a:p>
          <a:p>
            <a:pPr algn="just" eaLnBrk="1" hangingPunct="1">
              <a:spcBef>
                <a:spcPct val="0"/>
              </a:spcBef>
              <a:buClrTx/>
              <a:buSzTx/>
              <a:buFont typeface="Wingdings" pitchFamily="2" charset="2"/>
              <a:buChar char="Ø"/>
            </a:pPr>
            <a:r>
              <a:rPr lang="tr-TR" altLang="tr-TR" dirty="0">
                <a:latin typeface="+mn-lt"/>
              </a:rPr>
              <a:t>Bunların dışında Kazakistan’ın </a:t>
            </a:r>
            <a:r>
              <a:rPr lang="tr-TR" altLang="tr-TR" dirty="0" err="1">
                <a:latin typeface="+mn-lt"/>
              </a:rPr>
              <a:t>Yesi</a:t>
            </a:r>
            <a:r>
              <a:rPr lang="tr-TR" altLang="tr-TR" dirty="0">
                <a:latin typeface="+mn-lt"/>
              </a:rPr>
              <a:t>/Türkistan şehrindeki  </a:t>
            </a:r>
            <a:r>
              <a:rPr lang="tr-TR" altLang="tr-TR" dirty="0">
                <a:solidFill>
                  <a:srgbClr val="FF0000"/>
                </a:solidFill>
                <a:latin typeface="+mn-lt"/>
              </a:rPr>
              <a:t>Hoca</a:t>
            </a:r>
            <a:r>
              <a:rPr lang="tr-TR" altLang="tr-TR" dirty="0">
                <a:latin typeface="+mn-lt"/>
              </a:rPr>
              <a:t> </a:t>
            </a:r>
            <a:r>
              <a:rPr lang="tr-TR" altLang="tr-TR" dirty="0">
                <a:solidFill>
                  <a:srgbClr val="FF0000"/>
                </a:solidFill>
                <a:latin typeface="+mn-lt"/>
              </a:rPr>
              <a:t>Ahmet </a:t>
            </a:r>
            <a:r>
              <a:rPr lang="tr-TR" altLang="tr-TR" dirty="0" err="1">
                <a:solidFill>
                  <a:srgbClr val="FF0000"/>
                </a:solidFill>
                <a:latin typeface="+mn-lt"/>
              </a:rPr>
              <a:t>Yesevi’ye</a:t>
            </a:r>
            <a:r>
              <a:rPr lang="tr-TR" altLang="tr-TR" dirty="0">
                <a:solidFill>
                  <a:srgbClr val="FF0000"/>
                </a:solidFill>
                <a:latin typeface="+mn-lt"/>
              </a:rPr>
              <a:t> </a:t>
            </a:r>
            <a:r>
              <a:rPr lang="tr-TR" altLang="tr-TR" dirty="0">
                <a:latin typeface="+mn-lt"/>
              </a:rPr>
              <a:t>ait türbe </a:t>
            </a:r>
            <a:r>
              <a:rPr lang="tr-TR" altLang="tr-TR" dirty="0" smtClean="0">
                <a:latin typeface="+mn-lt"/>
              </a:rPr>
              <a:t>(15. </a:t>
            </a:r>
            <a:r>
              <a:rPr lang="tr-TR" altLang="tr-TR" dirty="0">
                <a:latin typeface="+mn-lt"/>
              </a:rPr>
              <a:t>yüzyıl başı)  de önemli Timurlu eseridir. </a:t>
            </a:r>
          </a:p>
        </p:txBody>
      </p:sp>
    </p:spTree>
    <p:extLst>
      <p:ext uri="{BB962C8B-B14F-4D97-AF65-F5344CB8AC3E}">
        <p14:creationId xmlns:p14="http://schemas.microsoft.com/office/powerpoint/2010/main" val="11529904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http://3.bp.blogspot.com/-o-6DGkVfcks/TsVdv1TGlgI/AAAAAAAABx4/we3TDLevHSM/s1600/img3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9167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3 Dikdörtgen"/>
          <p:cNvSpPr>
            <a:spLocks noChangeArrowheads="1"/>
          </p:cNvSpPr>
          <p:nvPr/>
        </p:nvSpPr>
        <p:spPr bwMode="auto">
          <a:xfrm>
            <a:off x="914400" y="533400"/>
            <a:ext cx="410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b="1">
                <a:latin typeface="Arial" charset="0"/>
              </a:rPr>
              <a:t>Mausoleum of Khoja Ahmed Yasawi</a:t>
            </a:r>
            <a:endParaRPr lang="tr-TR" altLang="tr-TR" sz="1800">
              <a:latin typeface="Arial" charset="0"/>
            </a:endParaRPr>
          </a:p>
        </p:txBody>
      </p:sp>
    </p:spTree>
    <p:extLst>
      <p:ext uri="{BB962C8B-B14F-4D97-AF65-F5344CB8AC3E}">
        <p14:creationId xmlns:p14="http://schemas.microsoft.com/office/powerpoint/2010/main" val="27505199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upload.wikimedia.org/wikipedia/commons/3/35/View_of_the_Mosque_of_Hazrat_in_the_town_of_Turkes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091363"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2 Dikdörtgen"/>
          <p:cNvSpPr>
            <a:spLocks noChangeArrowheads="1"/>
          </p:cNvSpPr>
          <p:nvPr/>
        </p:nvSpPr>
        <p:spPr bwMode="auto">
          <a:xfrm>
            <a:off x="914400" y="533400"/>
            <a:ext cx="410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b="1">
                <a:latin typeface="Arial" charset="0"/>
              </a:rPr>
              <a:t>Mausoleum of Khoja Ahmed Yasawi</a:t>
            </a:r>
            <a:endParaRPr lang="tr-TR" altLang="tr-TR" sz="1800">
              <a:latin typeface="Arial" charset="0"/>
            </a:endParaRPr>
          </a:p>
        </p:txBody>
      </p:sp>
      <p:sp>
        <p:nvSpPr>
          <p:cNvPr id="52228" name="3 Dikdörtgen"/>
          <p:cNvSpPr>
            <a:spLocks noChangeArrowheads="1"/>
          </p:cNvSpPr>
          <p:nvPr/>
        </p:nvSpPr>
        <p:spPr bwMode="auto">
          <a:xfrm>
            <a:off x="2267744" y="5993511"/>
            <a:ext cx="351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en-US" altLang="tr-TR" sz="1800" dirty="0">
                <a:latin typeface="Arial" charset="0"/>
              </a:rPr>
              <a:t>A view of the mausoleum, 1879</a:t>
            </a:r>
            <a:endParaRPr lang="tr-TR" altLang="tr-TR" sz="1800" dirty="0">
              <a:latin typeface="Arial" charset="0"/>
            </a:endParaRPr>
          </a:p>
        </p:txBody>
      </p:sp>
    </p:spTree>
    <p:extLst>
      <p:ext uri="{BB962C8B-B14F-4D97-AF65-F5344CB8AC3E}">
        <p14:creationId xmlns:p14="http://schemas.microsoft.com/office/powerpoint/2010/main" val="18736374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bibi türbe"/>
          <p:cNvPicPr>
            <a:picLocks noChangeAspect="1" noChangeArrowheads="1"/>
          </p:cNvPicPr>
          <p:nvPr/>
        </p:nvPicPr>
        <p:blipFill>
          <a:blip r:embed="rId2">
            <a:extLst>
              <a:ext uri="{28A0092B-C50C-407E-A947-70E740481C1C}">
                <a14:useLocalDpi xmlns:a14="http://schemas.microsoft.com/office/drawing/2010/main" val="0"/>
              </a:ext>
            </a:extLst>
          </a:blip>
          <a:srcRect b="8585"/>
          <a:stretch>
            <a:fillRect/>
          </a:stretch>
        </p:blipFill>
        <p:spPr bwMode="auto">
          <a:xfrm>
            <a:off x="685800" y="1524000"/>
            <a:ext cx="7631113"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1295400" y="609600"/>
            <a:ext cx="4335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Times New Roman" pitchFamily="18" charset="0"/>
              </a:rPr>
              <a:t>Semerkant Bibi Hanım’ın Türbesi</a:t>
            </a:r>
          </a:p>
        </p:txBody>
      </p:sp>
      <p:pic>
        <p:nvPicPr>
          <p:cNvPr id="53252" name="Picture 4" descr="bibi-khanum-mausoleum-end%20192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06450"/>
            <a:ext cx="1905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8290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kdörtgen 1"/>
          <p:cNvSpPr>
            <a:spLocks noChangeArrowheads="1"/>
          </p:cNvSpPr>
          <p:nvPr/>
        </p:nvSpPr>
        <p:spPr bwMode="auto">
          <a:xfrm>
            <a:off x="1219200" y="2212975"/>
            <a:ext cx="617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ctr" eaLnBrk="1" hangingPunct="1">
              <a:spcBef>
                <a:spcPct val="0"/>
              </a:spcBef>
              <a:buClrTx/>
              <a:buSzTx/>
              <a:buFontTx/>
              <a:buNone/>
            </a:pPr>
            <a:r>
              <a:rPr lang="tr-TR" altLang="tr-TR" sz="4000" b="1">
                <a:solidFill>
                  <a:schemeClr val="accent2"/>
                </a:solidFill>
                <a:latin typeface="Andalus" pitchFamily="18" charset="-78"/>
                <a:cs typeface="Andalus" pitchFamily="18" charset="-78"/>
              </a:rPr>
              <a:t>T İ M U R L U  S O N R A S I H A N L I K L A R</a:t>
            </a:r>
          </a:p>
        </p:txBody>
      </p:sp>
    </p:spTree>
    <p:extLst>
      <p:ext uri="{BB962C8B-B14F-4D97-AF65-F5344CB8AC3E}">
        <p14:creationId xmlns:p14="http://schemas.microsoft.com/office/powerpoint/2010/main" val="24731674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extLst>
          </p:cNvPr>
          <p:cNvSpPr>
            <a:spLocks noChangeArrowheads="1"/>
          </p:cNvSpPr>
          <p:nvPr/>
        </p:nvSpPr>
        <p:spPr bwMode="auto">
          <a:xfrm>
            <a:off x="179512" y="990600"/>
            <a:ext cx="8712968" cy="3539430"/>
          </a:xfrm>
          <a:prstGeom prst="rect">
            <a:avLst/>
          </a:prstGeom>
          <a:noFill/>
          <a:ln>
            <a:noFill/>
          </a:ln>
          <a:effectLst/>
          <a:extLst/>
        </p:spPr>
        <p:txBody>
          <a:bodyPr wrap="square">
            <a:spAutoFit/>
          </a:bodyPr>
          <a:lstStyle/>
          <a:p>
            <a:pPr eaLnBrk="1" hangingPunct="1">
              <a:defRPr/>
            </a:pPr>
            <a:endParaRPr lang="tr-TR" sz="2800" b="1" dirty="0">
              <a:solidFill>
                <a:schemeClr val="accent2"/>
              </a:solidFill>
              <a:latin typeface="+mj-lt"/>
              <a:cs typeface="Andalus" pitchFamily="18" charset="-78"/>
            </a:endParaRPr>
          </a:p>
          <a:p>
            <a:pPr algn="just" eaLnBrk="1" hangingPunct="1">
              <a:defRPr/>
            </a:pPr>
            <a:r>
              <a:rPr lang="tr-TR" sz="2800" b="1" dirty="0">
                <a:latin typeface="+mj-lt"/>
                <a:cs typeface="Andalus" pitchFamily="18" charset="-78"/>
              </a:rPr>
              <a:t>     Bunlar;</a:t>
            </a:r>
          </a:p>
          <a:p>
            <a:pPr algn="just" eaLnBrk="1" hangingPunct="1">
              <a:defRPr/>
            </a:pPr>
            <a:endParaRPr lang="tr-TR" sz="2800" b="1" dirty="0">
              <a:latin typeface="+mj-lt"/>
              <a:cs typeface="Andalus" pitchFamily="18" charset="-78"/>
            </a:endParaRPr>
          </a:p>
          <a:p>
            <a:pPr marL="457200" indent="-457200" algn="just" eaLnBrk="1" hangingPunct="1">
              <a:buFont typeface="Wingdings" pitchFamily="2" charset="2"/>
              <a:buChar char="ü"/>
              <a:defRPr/>
            </a:pPr>
            <a:r>
              <a:rPr lang="tr-TR" sz="2800" b="1" dirty="0">
                <a:solidFill>
                  <a:srgbClr val="C00000"/>
                </a:solidFill>
                <a:latin typeface="+mj-lt"/>
                <a:cs typeface="Andalus" pitchFamily="18" charset="-78"/>
              </a:rPr>
              <a:t>Özbek</a:t>
            </a:r>
            <a:r>
              <a:rPr lang="tr-TR" sz="2800" b="1" dirty="0">
                <a:latin typeface="+mj-lt"/>
                <a:cs typeface="Andalus" pitchFamily="18" charset="-78"/>
              </a:rPr>
              <a:t> Hanlığı/</a:t>
            </a:r>
            <a:r>
              <a:rPr lang="tr-TR" sz="2800" b="1" dirty="0" err="1">
                <a:latin typeface="+mj-lt"/>
                <a:cs typeface="Andalus" pitchFamily="18" charset="-78"/>
              </a:rPr>
              <a:t>Şeybaniler</a:t>
            </a:r>
            <a:r>
              <a:rPr lang="tr-TR" sz="2800" dirty="0">
                <a:latin typeface="+mj-lt"/>
                <a:cs typeface="Andalus" pitchFamily="18" charset="-78"/>
              </a:rPr>
              <a:t> </a:t>
            </a:r>
            <a:r>
              <a:rPr lang="tr-TR" sz="2800" dirty="0" smtClean="0">
                <a:latin typeface="+mj-lt"/>
                <a:cs typeface="Andalus" pitchFamily="18" charset="-78"/>
              </a:rPr>
              <a:t>		(</a:t>
            </a:r>
            <a:r>
              <a:rPr lang="tr-TR" sz="2800" dirty="0">
                <a:latin typeface="+mj-lt"/>
                <a:cs typeface="Andalus" pitchFamily="18" charset="-78"/>
              </a:rPr>
              <a:t>1428-1599) </a:t>
            </a:r>
            <a:endParaRPr lang="tr-TR" sz="2800" dirty="0" smtClean="0">
              <a:latin typeface="+mj-lt"/>
              <a:cs typeface="Andalus" pitchFamily="18" charset="-78"/>
            </a:endParaRPr>
          </a:p>
          <a:p>
            <a:pPr marL="457200" indent="-457200" algn="just" eaLnBrk="1" hangingPunct="1">
              <a:buFont typeface="Wingdings" pitchFamily="2" charset="2"/>
              <a:buChar char="ü"/>
              <a:defRPr/>
            </a:pPr>
            <a:r>
              <a:rPr lang="tr-TR" sz="2800" b="1" dirty="0" err="1" smtClean="0">
                <a:solidFill>
                  <a:srgbClr val="C00000"/>
                </a:solidFill>
                <a:latin typeface="+mj-lt"/>
                <a:cs typeface="Andalus" pitchFamily="18" charset="-78"/>
              </a:rPr>
              <a:t>Hive</a:t>
            </a:r>
            <a:r>
              <a:rPr lang="tr-TR" sz="2800" b="1" dirty="0" smtClean="0">
                <a:latin typeface="+mj-lt"/>
                <a:cs typeface="Andalus" pitchFamily="18" charset="-78"/>
              </a:rPr>
              <a:t> </a:t>
            </a:r>
            <a:r>
              <a:rPr lang="tr-TR" sz="2800" b="1" dirty="0">
                <a:latin typeface="+mj-lt"/>
                <a:cs typeface="Andalus" pitchFamily="18" charset="-78"/>
              </a:rPr>
              <a:t>Hanlığı </a:t>
            </a:r>
            <a:r>
              <a:rPr lang="tr-TR" sz="2800" b="1" dirty="0" smtClean="0">
                <a:latin typeface="+mj-lt"/>
                <a:cs typeface="Andalus" pitchFamily="18" charset="-78"/>
              </a:rPr>
              <a:t>				</a:t>
            </a:r>
            <a:r>
              <a:rPr lang="tr-TR" sz="2800" dirty="0" smtClean="0">
                <a:latin typeface="+mj-lt"/>
                <a:cs typeface="Andalus" pitchFamily="18" charset="-78"/>
              </a:rPr>
              <a:t>(</a:t>
            </a:r>
            <a:r>
              <a:rPr lang="tr-TR" sz="2800" dirty="0">
                <a:latin typeface="+mj-lt"/>
                <a:cs typeface="Andalus" pitchFamily="18" charset="-78"/>
              </a:rPr>
              <a:t>1512-1873), </a:t>
            </a:r>
          </a:p>
          <a:p>
            <a:pPr marL="457200" indent="-457200" algn="just" eaLnBrk="1" hangingPunct="1">
              <a:buFont typeface="Wingdings" pitchFamily="2" charset="2"/>
              <a:buChar char="ü"/>
              <a:defRPr/>
            </a:pPr>
            <a:r>
              <a:rPr lang="tr-TR" sz="2800" b="1" dirty="0">
                <a:solidFill>
                  <a:srgbClr val="C00000"/>
                </a:solidFill>
                <a:latin typeface="+mj-lt"/>
                <a:cs typeface="Andalus" pitchFamily="18" charset="-78"/>
              </a:rPr>
              <a:t>Buhara</a:t>
            </a:r>
            <a:r>
              <a:rPr lang="tr-TR" sz="2800" b="1" dirty="0">
                <a:latin typeface="+mj-lt"/>
                <a:cs typeface="Andalus" pitchFamily="18" charset="-78"/>
              </a:rPr>
              <a:t> Hanlığı </a:t>
            </a:r>
            <a:r>
              <a:rPr lang="tr-TR" sz="2800" b="1" dirty="0" smtClean="0">
                <a:latin typeface="+mj-lt"/>
                <a:cs typeface="Andalus" pitchFamily="18" charset="-78"/>
              </a:rPr>
              <a:t>				</a:t>
            </a:r>
            <a:r>
              <a:rPr lang="tr-TR" sz="2800" dirty="0" smtClean="0">
                <a:latin typeface="+mj-lt"/>
                <a:cs typeface="Andalus" pitchFamily="18" charset="-78"/>
              </a:rPr>
              <a:t>(</a:t>
            </a:r>
            <a:r>
              <a:rPr lang="tr-TR" sz="2800" dirty="0">
                <a:latin typeface="+mj-lt"/>
                <a:cs typeface="Andalus" pitchFamily="18" charset="-78"/>
              </a:rPr>
              <a:t>1599-1868)</a:t>
            </a:r>
          </a:p>
          <a:p>
            <a:pPr marL="457200" indent="-457200" algn="just" eaLnBrk="1" hangingPunct="1">
              <a:buFont typeface="Wingdings" pitchFamily="2" charset="2"/>
              <a:buChar char="ü"/>
              <a:defRPr/>
            </a:pPr>
            <a:r>
              <a:rPr lang="tr-TR" sz="2800" b="1" dirty="0" err="1">
                <a:solidFill>
                  <a:srgbClr val="C00000"/>
                </a:solidFill>
                <a:latin typeface="+mj-lt"/>
                <a:cs typeface="Andalus" pitchFamily="18" charset="-78"/>
              </a:rPr>
              <a:t>Hokand</a:t>
            </a:r>
            <a:r>
              <a:rPr lang="tr-TR" sz="2800" b="1" dirty="0">
                <a:latin typeface="+mj-lt"/>
                <a:cs typeface="Andalus" pitchFamily="18" charset="-78"/>
              </a:rPr>
              <a:t> </a:t>
            </a:r>
            <a:r>
              <a:rPr lang="tr-TR" sz="2800" b="1" dirty="0" smtClean="0">
                <a:latin typeface="+mj-lt"/>
                <a:cs typeface="Andalus" pitchFamily="18" charset="-78"/>
              </a:rPr>
              <a:t>Hanlığı				(</a:t>
            </a:r>
            <a:r>
              <a:rPr lang="tr-TR" sz="2800" dirty="0">
                <a:latin typeface="+mj-lt"/>
                <a:cs typeface="Andalus" pitchFamily="18" charset="-78"/>
              </a:rPr>
              <a:t>1710-1876)  </a:t>
            </a:r>
            <a:r>
              <a:rPr lang="tr-TR" sz="2800" dirty="0" err="1">
                <a:latin typeface="+mj-lt"/>
                <a:cs typeface="Andalus" pitchFamily="18" charset="-78"/>
              </a:rPr>
              <a:t>dır</a:t>
            </a:r>
            <a:r>
              <a:rPr lang="tr-TR" sz="2800" dirty="0">
                <a:latin typeface="+mj-lt"/>
                <a:cs typeface="Andalus" pitchFamily="18" charset="-78"/>
              </a:rPr>
              <a:t>.</a:t>
            </a:r>
          </a:p>
        </p:txBody>
      </p:sp>
    </p:spTree>
    <p:extLst>
      <p:ext uri="{BB962C8B-B14F-4D97-AF65-F5344CB8AC3E}">
        <p14:creationId xmlns:p14="http://schemas.microsoft.com/office/powerpoint/2010/main" val="3494798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extLst>
          </p:cNvPr>
          <p:cNvSpPr>
            <a:spLocks noChangeArrowheads="1"/>
          </p:cNvSpPr>
          <p:nvPr/>
        </p:nvSpPr>
        <p:spPr bwMode="auto">
          <a:xfrm>
            <a:off x="762000" y="869166"/>
            <a:ext cx="7696200" cy="3970318"/>
          </a:xfrm>
          <a:prstGeom prst="rect">
            <a:avLst/>
          </a:prstGeom>
          <a:noFill/>
          <a:ln>
            <a:noFill/>
          </a:ln>
          <a:effectLst/>
          <a:extLst/>
        </p:spPr>
        <p:txBody>
          <a:bodyPr anchor="ctr">
            <a:spAutoFit/>
          </a:bodyPr>
          <a:lstStyle/>
          <a:p>
            <a:pPr algn="justLow" eaLnBrk="1" hangingPunct="1">
              <a:defRPr/>
            </a:pPr>
            <a:endParaRPr lang="tr-TR" sz="2800" dirty="0">
              <a:latin typeface="+mj-lt"/>
              <a:cs typeface="Andalus" pitchFamily="18" charset="-78"/>
            </a:endParaRPr>
          </a:p>
          <a:p>
            <a:pPr algn="ctr" eaLnBrk="1" hangingPunct="1">
              <a:defRPr/>
            </a:pPr>
            <a:r>
              <a:rPr lang="tr-TR" sz="2800" dirty="0">
                <a:latin typeface="+mj-lt"/>
                <a:cs typeface="Andalus" pitchFamily="18" charset="-78"/>
              </a:rPr>
              <a:t> </a:t>
            </a:r>
          </a:p>
          <a:p>
            <a:pPr marL="457200" indent="-457200" algn="justLow" eaLnBrk="1" hangingPunct="1">
              <a:buFont typeface="Wingdings" pitchFamily="2" charset="2"/>
              <a:buChar char="Ø"/>
              <a:defRPr/>
            </a:pPr>
            <a:r>
              <a:rPr lang="tr-TR" sz="2800" b="1" dirty="0">
                <a:solidFill>
                  <a:srgbClr val="FF0000"/>
                </a:solidFill>
                <a:latin typeface="+mj-lt"/>
                <a:cs typeface="Andalus" pitchFamily="18" charset="-78"/>
              </a:rPr>
              <a:t>Bu hanlıklar döneminde yapılmış önemli </a:t>
            </a:r>
            <a:r>
              <a:rPr lang="tr-TR" sz="2800" b="1" dirty="0" smtClean="0">
                <a:solidFill>
                  <a:srgbClr val="FF0000"/>
                </a:solidFill>
                <a:latin typeface="+mj-lt"/>
                <a:cs typeface="Andalus" pitchFamily="18" charset="-78"/>
              </a:rPr>
              <a:t>eserlerden bazıları:</a:t>
            </a:r>
            <a:endParaRPr lang="tr-TR" sz="2800" b="1" dirty="0">
              <a:solidFill>
                <a:srgbClr val="FF0000"/>
              </a:solidFill>
              <a:latin typeface="+mj-lt"/>
              <a:cs typeface="Andalus" pitchFamily="18" charset="-78"/>
            </a:endParaRPr>
          </a:p>
          <a:p>
            <a:pPr algn="justLow" eaLnBrk="1" hangingPunct="1">
              <a:defRPr/>
            </a:pPr>
            <a:r>
              <a:rPr lang="tr-TR" sz="2800" b="1" dirty="0">
                <a:solidFill>
                  <a:schemeClr val="accent2"/>
                </a:solidFill>
                <a:latin typeface="+mj-lt"/>
                <a:cs typeface="Andalus" pitchFamily="18" charset="-78"/>
              </a:rPr>
              <a:t> </a:t>
            </a:r>
            <a:endParaRPr lang="tr-TR" sz="2800" dirty="0">
              <a:solidFill>
                <a:schemeClr val="accent2"/>
              </a:solidFill>
              <a:latin typeface="+mj-lt"/>
              <a:cs typeface="Andalus" pitchFamily="18" charset="-78"/>
            </a:endParaRPr>
          </a:p>
          <a:p>
            <a:pPr marL="457200" indent="-457200" eaLnBrk="1" hangingPunct="1">
              <a:buFont typeface="Wingdings" pitchFamily="2" charset="2"/>
              <a:buChar char="ü"/>
              <a:defRPr/>
            </a:pPr>
            <a:r>
              <a:rPr lang="tr-TR" sz="2800" dirty="0" err="1">
                <a:latin typeface="+mj-lt"/>
                <a:cs typeface="Andalus" pitchFamily="18" charset="-78"/>
              </a:rPr>
              <a:t>Hive</a:t>
            </a:r>
            <a:r>
              <a:rPr lang="tr-TR" sz="2800" dirty="0">
                <a:latin typeface="+mj-lt"/>
                <a:cs typeface="Andalus" pitchFamily="18" charset="-78"/>
              </a:rPr>
              <a:t> Cuma Camii 			(1789), </a:t>
            </a:r>
          </a:p>
          <a:p>
            <a:pPr marL="457200" indent="-457200" eaLnBrk="1" hangingPunct="1">
              <a:buFont typeface="Wingdings" pitchFamily="2" charset="2"/>
              <a:buChar char="ü"/>
              <a:defRPr/>
            </a:pPr>
            <a:r>
              <a:rPr lang="tr-TR" sz="2800" dirty="0">
                <a:latin typeface="+mj-lt"/>
                <a:cs typeface="Andalus" pitchFamily="18" charset="-78"/>
              </a:rPr>
              <a:t>Buhara Mir-i Arap </a:t>
            </a:r>
            <a:r>
              <a:rPr lang="tr-TR" sz="2800" dirty="0" err="1">
                <a:latin typeface="+mj-lt"/>
                <a:cs typeface="Andalus" pitchFamily="18" charset="-78"/>
              </a:rPr>
              <a:t>Med</a:t>
            </a:r>
            <a:r>
              <a:rPr lang="tr-TR" sz="2800" dirty="0">
                <a:latin typeface="+mj-lt"/>
                <a:cs typeface="Andalus" pitchFamily="18" charset="-78"/>
              </a:rPr>
              <a:t>. 		(1535/6), </a:t>
            </a:r>
          </a:p>
          <a:p>
            <a:pPr marL="457200" indent="-457200" eaLnBrk="1" hangingPunct="1">
              <a:buFont typeface="Wingdings" pitchFamily="2" charset="2"/>
              <a:buChar char="ü"/>
              <a:defRPr/>
            </a:pPr>
            <a:r>
              <a:rPr lang="tr-TR" sz="2800" dirty="0">
                <a:latin typeface="+mj-lt"/>
                <a:cs typeface="Andalus" pitchFamily="18" charset="-78"/>
              </a:rPr>
              <a:t>Buhara Divan Bey </a:t>
            </a:r>
            <a:r>
              <a:rPr lang="tr-TR" sz="2800" dirty="0" err="1">
                <a:latin typeface="+mj-lt"/>
                <a:cs typeface="Andalus" pitchFamily="18" charset="-78"/>
              </a:rPr>
              <a:t>Med</a:t>
            </a:r>
            <a:r>
              <a:rPr lang="tr-TR" sz="2800" dirty="0">
                <a:latin typeface="+mj-lt"/>
                <a:cs typeface="Andalus" pitchFamily="18" charset="-78"/>
              </a:rPr>
              <a:t>.		(1622), </a:t>
            </a:r>
          </a:p>
          <a:p>
            <a:pPr marL="457200" indent="-457200" eaLnBrk="1" hangingPunct="1">
              <a:buFont typeface="Wingdings" pitchFamily="2" charset="2"/>
              <a:buChar char="ü"/>
              <a:defRPr/>
            </a:pPr>
            <a:r>
              <a:rPr lang="tr-TR" sz="2800" dirty="0">
                <a:latin typeface="+mj-lt"/>
                <a:cs typeface="Andalus" pitchFamily="18" charset="-78"/>
              </a:rPr>
              <a:t>Semerkant </a:t>
            </a:r>
            <a:r>
              <a:rPr lang="tr-TR" sz="2800" dirty="0" err="1">
                <a:latin typeface="+mj-lt"/>
                <a:cs typeface="Andalus" pitchFamily="18" charset="-78"/>
              </a:rPr>
              <a:t>Şirdar</a:t>
            </a:r>
            <a:r>
              <a:rPr lang="tr-TR" sz="2800" dirty="0">
                <a:latin typeface="+mj-lt"/>
                <a:cs typeface="Andalus" pitchFamily="18" charset="-78"/>
              </a:rPr>
              <a:t> </a:t>
            </a:r>
            <a:r>
              <a:rPr lang="tr-TR" sz="2800" dirty="0" err="1">
                <a:latin typeface="+mj-lt"/>
                <a:cs typeface="Andalus" pitchFamily="18" charset="-78"/>
              </a:rPr>
              <a:t>Med</a:t>
            </a:r>
            <a:r>
              <a:rPr lang="tr-TR" sz="2800" dirty="0">
                <a:latin typeface="+mj-lt"/>
                <a:cs typeface="Andalus" pitchFamily="18" charset="-78"/>
              </a:rPr>
              <a:t>.       </a:t>
            </a:r>
            <a:r>
              <a:rPr lang="tr-TR" sz="2800" dirty="0" smtClean="0">
                <a:latin typeface="+mj-lt"/>
                <a:cs typeface="Andalus" pitchFamily="18" charset="-78"/>
              </a:rPr>
              <a:t>	(</a:t>
            </a:r>
            <a:r>
              <a:rPr lang="tr-TR" sz="2800" dirty="0">
                <a:latin typeface="+mj-lt"/>
                <a:cs typeface="Andalus" pitchFamily="18" charset="-78"/>
              </a:rPr>
              <a:t>1619-1635),</a:t>
            </a:r>
          </a:p>
        </p:txBody>
      </p:sp>
      <p:sp>
        <p:nvSpPr>
          <p:cNvPr id="2" name="Aşağı Ok 1">
            <a:extLst>
              <a:ext uri="{FF2B5EF4-FFF2-40B4-BE49-F238E27FC236}"/>
            </a:extLst>
          </p:cNvPr>
          <p:cNvSpPr/>
          <p:nvPr/>
        </p:nvSpPr>
        <p:spPr>
          <a:xfrm>
            <a:off x="8001000" y="6019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extLst>
      <p:ext uri="{BB962C8B-B14F-4D97-AF65-F5344CB8AC3E}">
        <p14:creationId xmlns:p14="http://schemas.microsoft.com/office/powerpoint/2010/main" val="39690506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ikdörtgen 1"/>
          <p:cNvSpPr>
            <a:spLocks noChangeArrowheads="1"/>
          </p:cNvSpPr>
          <p:nvPr/>
        </p:nvSpPr>
        <p:spPr bwMode="auto">
          <a:xfrm>
            <a:off x="323528" y="1600200"/>
            <a:ext cx="871296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 typeface="Wingdings" pitchFamily="2" charset="2"/>
              <a:buChar char="ü"/>
            </a:pPr>
            <a:r>
              <a:rPr lang="tr-TR" altLang="tr-TR" dirty="0">
                <a:solidFill>
                  <a:srgbClr val="000000"/>
                </a:solidFill>
                <a:latin typeface="+mj-lt"/>
                <a:cs typeface="Andalus" pitchFamily="18" charset="-78"/>
              </a:rPr>
              <a:t>Semerkant </a:t>
            </a:r>
            <a:r>
              <a:rPr lang="tr-TR" altLang="tr-TR" dirty="0" err="1">
                <a:solidFill>
                  <a:srgbClr val="000000"/>
                </a:solidFill>
                <a:latin typeface="+mj-lt"/>
                <a:cs typeface="Andalus" pitchFamily="18" charset="-78"/>
              </a:rPr>
              <a:t>Tilla</a:t>
            </a:r>
            <a:r>
              <a:rPr lang="tr-TR" altLang="tr-TR" dirty="0">
                <a:solidFill>
                  <a:srgbClr val="000000"/>
                </a:solidFill>
                <a:latin typeface="+mj-lt"/>
                <a:cs typeface="Andalus" pitchFamily="18" charset="-78"/>
              </a:rPr>
              <a:t> Kari </a:t>
            </a:r>
            <a:r>
              <a:rPr lang="tr-TR" altLang="tr-TR" dirty="0" err="1">
                <a:solidFill>
                  <a:srgbClr val="000000"/>
                </a:solidFill>
                <a:latin typeface="+mj-lt"/>
                <a:cs typeface="Andalus" pitchFamily="18" charset="-78"/>
              </a:rPr>
              <a:t>Med</a:t>
            </a:r>
            <a:r>
              <a:rPr lang="tr-TR" altLang="tr-TR" dirty="0">
                <a:solidFill>
                  <a:srgbClr val="000000"/>
                </a:solidFill>
                <a:latin typeface="+mj-lt"/>
                <a:cs typeface="Andalus" pitchFamily="18" charset="-78"/>
              </a:rPr>
              <a:t>.       </a:t>
            </a:r>
            <a:r>
              <a:rPr lang="tr-TR" altLang="tr-TR" dirty="0" smtClean="0">
                <a:solidFill>
                  <a:srgbClr val="000000"/>
                </a:solidFill>
                <a:latin typeface="+mj-lt"/>
                <a:cs typeface="Andalus" pitchFamily="18" charset="-78"/>
              </a:rPr>
              <a:t>	          (</a:t>
            </a:r>
            <a:r>
              <a:rPr lang="tr-TR" altLang="tr-TR" dirty="0">
                <a:solidFill>
                  <a:srgbClr val="000000"/>
                </a:solidFill>
                <a:latin typeface="+mj-lt"/>
                <a:cs typeface="Andalus" pitchFamily="18" charset="-78"/>
              </a:rPr>
              <a:t>1646-1660), </a:t>
            </a:r>
          </a:p>
          <a:p>
            <a:pPr eaLnBrk="1" hangingPunct="1">
              <a:spcBef>
                <a:spcPct val="0"/>
              </a:spcBef>
              <a:buClrTx/>
              <a:buSzTx/>
              <a:buFont typeface="Wingdings" pitchFamily="2" charset="2"/>
              <a:buChar char="ü"/>
            </a:pPr>
            <a:r>
              <a:rPr lang="tr-TR" altLang="tr-TR" dirty="0" err="1">
                <a:solidFill>
                  <a:srgbClr val="000000"/>
                </a:solidFill>
                <a:latin typeface="+mj-lt"/>
                <a:cs typeface="Andalus" pitchFamily="18" charset="-78"/>
              </a:rPr>
              <a:t>Hive</a:t>
            </a:r>
            <a:r>
              <a:rPr lang="tr-TR" altLang="tr-TR" dirty="0">
                <a:solidFill>
                  <a:srgbClr val="000000"/>
                </a:solidFill>
                <a:latin typeface="+mj-lt"/>
                <a:cs typeface="Andalus" pitchFamily="18" charset="-78"/>
              </a:rPr>
              <a:t> Muhammed Rahim Han </a:t>
            </a:r>
            <a:r>
              <a:rPr lang="tr-TR" altLang="tr-TR" dirty="0" err="1">
                <a:solidFill>
                  <a:srgbClr val="000000"/>
                </a:solidFill>
                <a:latin typeface="+mj-lt"/>
                <a:cs typeface="Andalus" pitchFamily="18" charset="-78"/>
              </a:rPr>
              <a:t>Med</a:t>
            </a:r>
            <a:r>
              <a:rPr lang="tr-TR" altLang="tr-TR" dirty="0">
                <a:solidFill>
                  <a:srgbClr val="000000"/>
                </a:solidFill>
                <a:latin typeface="+mj-lt"/>
                <a:cs typeface="Andalus" pitchFamily="18" charset="-78"/>
              </a:rPr>
              <a:t>.    (1871)</a:t>
            </a:r>
          </a:p>
          <a:p>
            <a:pPr eaLnBrk="1" hangingPunct="1">
              <a:spcBef>
                <a:spcPct val="0"/>
              </a:spcBef>
              <a:buClrTx/>
              <a:buSzTx/>
              <a:buFont typeface="Wingdings" pitchFamily="2" charset="2"/>
              <a:buChar char="ü"/>
            </a:pPr>
            <a:r>
              <a:rPr lang="tr-TR" altLang="tr-TR" dirty="0" err="1">
                <a:solidFill>
                  <a:srgbClr val="000000"/>
                </a:solidFill>
                <a:latin typeface="+mj-lt"/>
                <a:cs typeface="Andalus" pitchFamily="18" charset="-78"/>
              </a:rPr>
              <a:t>Hive</a:t>
            </a:r>
            <a:r>
              <a:rPr lang="tr-TR" altLang="tr-TR" dirty="0">
                <a:solidFill>
                  <a:srgbClr val="000000"/>
                </a:solidFill>
                <a:latin typeface="+mj-lt"/>
                <a:cs typeface="Andalus" pitchFamily="18" charset="-78"/>
              </a:rPr>
              <a:t> </a:t>
            </a:r>
            <a:r>
              <a:rPr lang="tr-TR" altLang="tr-TR" dirty="0" err="1">
                <a:solidFill>
                  <a:srgbClr val="000000"/>
                </a:solidFill>
                <a:latin typeface="+mj-lt"/>
                <a:cs typeface="Andalus" pitchFamily="18" charset="-78"/>
              </a:rPr>
              <a:t>Kaltar</a:t>
            </a:r>
            <a:r>
              <a:rPr lang="tr-TR" altLang="tr-TR" dirty="0">
                <a:solidFill>
                  <a:srgbClr val="000000"/>
                </a:solidFill>
                <a:latin typeface="+mj-lt"/>
                <a:cs typeface="Andalus" pitchFamily="18" charset="-78"/>
              </a:rPr>
              <a:t>/Gök </a:t>
            </a:r>
            <a:r>
              <a:rPr lang="tr-TR" altLang="tr-TR" dirty="0" err="1">
                <a:solidFill>
                  <a:srgbClr val="000000"/>
                </a:solidFill>
                <a:latin typeface="+mj-lt"/>
                <a:cs typeface="Andalus" pitchFamily="18" charset="-78"/>
              </a:rPr>
              <a:t>Minar</a:t>
            </a:r>
            <a:r>
              <a:rPr lang="tr-TR" altLang="tr-TR" dirty="0">
                <a:solidFill>
                  <a:srgbClr val="000000"/>
                </a:solidFill>
                <a:latin typeface="+mj-lt"/>
                <a:cs typeface="Andalus" pitchFamily="18" charset="-78"/>
              </a:rPr>
              <a:t>        </a:t>
            </a:r>
            <a:r>
              <a:rPr lang="tr-TR" altLang="tr-TR" dirty="0" smtClean="0">
                <a:solidFill>
                  <a:srgbClr val="000000"/>
                </a:solidFill>
                <a:latin typeface="+mj-lt"/>
                <a:cs typeface="Andalus" pitchFamily="18" charset="-78"/>
              </a:rPr>
              <a:t>		(</a:t>
            </a:r>
            <a:r>
              <a:rPr lang="tr-TR" altLang="tr-TR" dirty="0">
                <a:solidFill>
                  <a:srgbClr val="000000"/>
                </a:solidFill>
                <a:latin typeface="+mj-lt"/>
                <a:cs typeface="Andalus" pitchFamily="18" charset="-78"/>
              </a:rPr>
              <a:t>1852-1855),</a:t>
            </a:r>
          </a:p>
          <a:p>
            <a:pPr eaLnBrk="1" hangingPunct="1">
              <a:spcBef>
                <a:spcPct val="0"/>
              </a:spcBef>
              <a:buClrTx/>
              <a:buSzTx/>
              <a:buFont typeface="Wingdings" pitchFamily="2" charset="2"/>
              <a:buChar char="ü"/>
            </a:pPr>
            <a:r>
              <a:rPr lang="tr-TR" altLang="tr-TR" dirty="0">
                <a:solidFill>
                  <a:srgbClr val="000000"/>
                </a:solidFill>
                <a:latin typeface="+mj-lt"/>
                <a:cs typeface="Andalus" pitchFamily="18" charset="-78"/>
              </a:rPr>
              <a:t>Buhara Tak-ı </a:t>
            </a:r>
            <a:r>
              <a:rPr lang="tr-TR" altLang="tr-TR" dirty="0" err="1">
                <a:solidFill>
                  <a:srgbClr val="000000"/>
                </a:solidFill>
                <a:latin typeface="+mj-lt"/>
                <a:cs typeface="Andalus" pitchFamily="18" charset="-78"/>
              </a:rPr>
              <a:t>Zargaran</a:t>
            </a:r>
            <a:r>
              <a:rPr lang="tr-TR" altLang="tr-TR" dirty="0">
                <a:solidFill>
                  <a:srgbClr val="000000"/>
                </a:solidFill>
                <a:latin typeface="+mj-lt"/>
                <a:cs typeface="Andalus" pitchFamily="18" charset="-78"/>
              </a:rPr>
              <a:t> Çarşısı       </a:t>
            </a:r>
            <a:r>
              <a:rPr lang="tr-TR" altLang="tr-TR" dirty="0" smtClean="0">
                <a:solidFill>
                  <a:srgbClr val="000000"/>
                </a:solidFill>
                <a:latin typeface="+mj-lt"/>
                <a:cs typeface="Andalus" pitchFamily="18" charset="-78"/>
              </a:rPr>
              <a:t>        </a:t>
            </a:r>
            <a:r>
              <a:rPr lang="tr-TR" altLang="tr-TR" dirty="0">
                <a:solidFill>
                  <a:srgbClr val="000000"/>
                </a:solidFill>
                <a:latin typeface="+mj-lt"/>
                <a:cs typeface="Andalus" pitchFamily="18" charset="-78"/>
              </a:rPr>
              <a:t>(16.yy) </a:t>
            </a:r>
          </a:p>
          <a:p>
            <a:pPr eaLnBrk="1" hangingPunct="1">
              <a:spcBef>
                <a:spcPct val="0"/>
              </a:spcBef>
              <a:buClrTx/>
              <a:buSzTx/>
              <a:buFont typeface="Wingdings" pitchFamily="2" charset="2"/>
              <a:buChar char="ü"/>
            </a:pPr>
            <a:r>
              <a:rPr lang="tr-TR" altLang="tr-TR" dirty="0" err="1">
                <a:solidFill>
                  <a:srgbClr val="000000"/>
                </a:solidFill>
                <a:latin typeface="+mj-lt"/>
                <a:cs typeface="Andalus" pitchFamily="18" charset="-78"/>
              </a:rPr>
              <a:t>Hive</a:t>
            </a:r>
            <a:r>
              <a:rPr lang="tr-TR" altLang="tr-TR" dirty="0">
                <a:solidFill>
                  <a:srgbClr val="000000"/>
                </a:solidFill>
                <a:latin typeface="+mj-lt"/>
                <a:cs typeface="Andalus" pitchFamily="18" charset="-78"/>
              </a:rPr>
              <a:t> Taş Avlu Sarayı               </a:t>
            </a:r>
            <a:r>
              <a:rPr lang="tr-TR" altLang="tr-TR" dirty="0" smtClean="0">
                <a:solidFill>
                  <a:srgbClr val="000000"/>
                </a:solidFill>
                <a:latin typeface="+mj-lt"/>
                <a:cs typeface="Andalus" pitchFamily="18" charset="-78"/>
              </a:rPr>
              <a:t>                (</a:t>
            </a:r>
            <a:r>
              <a:rPr lang="tr-TR" altLang="tr-TR" dirty="0">
                <a:solidFill>
                  <a:srgbClr val="000000"/>
                </a:solidFill>
                <a:latin typeface="+mj-lt"/>
                <a:cs typeface="Andalus" pitchFamily="18" charset="-78"/>
              </a:rPr>
              <a:t>1830-1832)</a:t>
            </a:r>
          </a:p>
          <a:p>
            <a:pPr eaLnBrk="1" hangingPunct="1">
              <a:spcBef>
                <a:spcPct val="0"/>
              </a:spcBef>
              <a:buClrTx/>
              <a:buSzTx/>
              <a:buFont typeface="Wingdings" pitchFamily="2" charset="2"/>
              <a:buChar char="ü"/>
            </a:pPr>
            <a:endParaRPr lang="tr-TR" altLang="tr-TR" dirty="0">
              <a:latin typeface="+mj-lt"/>
              <a:cs typeface="Andalus" pitchFamily="18" charset="-78"/>
            </a:endParaRPr>
          </a:p>
        </p:txBody>
      </p:sp>
      <p:sp>
        <p:nvSpPr>
          <p:cNvPr id="3" name="Aşağı Ok 2">
            <a:extLst>
              <a:ext uri="{FF2B5EF4-FFF2-40B4-BE49-F238E27FC236}"/>
            </a:extLst>
          </p:cNvPr>
          <p:cNvSpPr/>
          <p:nvPr/>
        </p:nvSpPr>
        <p:spPr>
          <a:xfrm>
            <a:off x="1333500" y="381000"/>
            <a:ext cx="142156" cy="383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extLst>
      <p:ext uri="{BB962C8B-B14F-4D97-AF65-F5344CB8AC3E}">
        <p14:creationId xmlns:p14="http://schemas.microsoft.com/office/powerpoint/2010/main" val="1375940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le:Qutb Minar Minaret Delhi India.jpg">
            <a:hlinkClick r:id="rId2"/>
          </p:cNvPr>
          <p:cNvPicPr>
            <a:picLocks noChangeAspect="1" noChangeArrowheads="1"/>
          </p:cNvPicPr>
          <p:nvPr/>
        </p:nvPicPr>
        <p:blipFill>
          <a:blip r:embed="rId3"/>
          <a:srcRect/>
          <a:stretch>
            <a:fillRect/>
          </a:stretch>
        </p:blipFill>
        <p:spPr bwMode="auto">
          <a:xfrm>
            <a:off x="1214414" y="1214422"/>
            <a:ext cx="6715172" cy="5036379"/>
          </a:xfrm>
          <a:prstGeom prst="rect">
            <a:avLst/>
          </a:prstGeom>
          <a:noFill/>
        </p:spPr>
      </p:pic>
      <p:sp>
        <p:nvSpPr>
          <p:cNvPr id="3" name="2 Dikdörtgen"/>
          <p:cNvSpPr/>
          <p:nvPr/>
        </p:nvSpPr>
        <p:spPr>
          <a:xfrm>
            <a:off x="928662" y="214290"/>
            <a:ext cx="7572428" cy="646331"/>
          </a:xfrm>
          <a:prstGeom prst="rect">
            <a:avLst/>
          </a:prstGeom>
        </p:spPr>
        <p:txBody>
          <a:bodyPr wrap="square">
            <a:spAutoFit/>
          </a:bodyPr>
          <a:lstStyle/>
          <a:p>
            <a:pPr algn="ctr"/>
            <a:r>
              <a:rPr lang="en-US" dirty="0"/>
              <a:t>Inscriptions in the </a:t>
            </a:r>
            <a:r>
              <a:rPr lang="en-US" dirty="0" err="1">
                <a:hlinkClick r:id="rId4" action="ppaction://hlinkfile" tooltip="Kufic"/>
              </a:rPr>
              <a:t>Kufic</a:t>
            </a:r>
            <a:r>
              <a:rPr lang="en-US" dirty="0"/>
              <a:t> style of </a:t>
            </a:r>
            <a:r>
              <a:rPr lang="en-US" dirty="0">
                <a:hlinkClick r:id="rId5" action="ppaction://hlinkfile" tooltip="Calligraphy"/>
              </a:rPr>
              <a:t>calligraphy</a:t>
            </a:r>
            <a:r>
              <a:rPr lang="en-US" dirty="0"/>
              <a:t>, form regular bands throughout the </a:t>
            </a:r>
            <a:r>
              <a:rPr lang="en-US" dirty="0" err="1">
                <a:hlinkClick r:id="rId6" action="ppaction://hlinkfile" tooltip="Qutb Minar"/>
              </a:rPr>
              <a:t>Qutb</a:t>
            </a:r>
            <a:r>
              <a:rPr lang="en-US" dirty="0">
                <a:hlinkClick r:id="rId6" action="ppaction://hlinkfile" tooltip="Qutb Minar"/>
              </a:rPr>
              <a:t> </a:t>
            </a:r>
            <a:r>
              <a:rPr lang="en-US" dirty="0" err="1">
                <a:hlinkClick r:id="rId6" action="ppaction://hlinkfile" tooltip="Qutb Minar"/>
              </a:rPr>
              <a:t>Minar</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7843838"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Dikdörtgen 1"/>
          <p:cNvSpPr>
            <a:spLocks noChangeArrowheads="1"/>
          </p:cNvSpPr>
          <p:nvPr/>
        </p:nvSpPr>
        <p:spPr bwMode="auto">
          <a:xfrm>
            <a:off x="1546225" y="533400"/>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b="1">
                <a:latin typeface="Andalus" pitchFamily="18" charset="-78"/>
                <a:cs typeface="Andalus" pitchFamily="18" charset="-78"/>
              </a:rPr>
              <a:t>Hive Cuma Camii</a:t>
            </a:r>
            <a:r>
              <a:rPr lang="tr-TR" altLang="tr-TR">
                <a:latin typeface="Andalus" pitchFamily="18" charset="-78"/>
                <a:cs typeface="Andalus" pitchFamily="18" charset="-78"/>
              </a:rPr>
              <a:t> 	</a:t>
            </a:r>
            <a:endParaRPr lang="tr-TR" altLang="tr-TR"/>
          </a:p>
        </p:txBody>
      </p:sp>
      <p:cxnSp>
        <p:nvCxnSpPr>
          <p:cNvPr id="4" name="Düz Ok Bağlayıcısı 3"/>
          <p:cNvCxnSpPr/>
          <p:nvPr/>
        </p:nvCxnSpPr>
        <p:spPr>
          <a:xfrm>
            <a:off x="3200400" y="903288"/>
            <a:ext cx="838200" cy="22209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710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2 Dikdörtgen"/>
          <p:cNvSpPr>
            <a:spLocks noChangeArrowheads="1"/>
          </p:cNvSpPr>
          <p:nvPr/>
        </p:nvSpPr>
        <p:spPr bwMode="auto">
          <a:xfrm>
            <a:off x="1219200" y="4572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en-US" altLang="tr-TR" sz="1800" b="1">
                <a:latin typeface="Arial" charset="0"/>
              </a:rPr>
              <a:t>masjid-i jami or congregational mosque of Khiva</a:t>
            </a:r>
          </a:p>
        </p:txBody>
      </p:sp>
      <p:pic>
        <p:nvPicPr>
          <p:cNvPr id="59395" name="Picture 7" descr="Juma mosque in the historical city of … – License image – 71208009 ❘  look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46760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2741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www.remotelands.com/travelogues/app/uploads/2019/08/Must-See-Khiva-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01775"/>
            <a:ext cx="8001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Dikdörtgen 1"/>
          <p:cNvSpPr>
            <a:spLocks noChangeArrowheads="1"/>
          </p:cNvSpPr>
          <p:nvPr/>
        </p:nvSpPr>
        <p:spPr bwMode="auto">
          <a:xfrm>
            <a:off x="723900" y="4572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a:t>Caminin içinde bulunan ve hepsi de birbirinden farklı desenler taşıyan 213 ahşap sütundan 6 tanesi ilk dönemden kalmadır.</a:t>
            </a:r>
          </a:p>
          <a:p>
            <a:r>
              <a:rPr lang="tr-TR" altLang="tr-TR"/>
              <a:t/>
            </a:r>
            <a:br>
              <a:rPr lang="tr-TR" altLang="tr-TR"/>
            </a:br>
            <a:endParaRPr lang="tr-TR" altLang="tr-TR"/>
          </a:p>
        </p:txBody>
      </p:sp>
    </p:spTree>
    <p:extLst>
      <p:ext uri="{BB962C8B-B14F-4D97-AF65-F5344CB8AC3E}">
        <p14:creationId xmlns:p14="http://schemas.microsoft.com/office/powerpoint/2010/main" val="27140407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kelt.com/hippo/travels/stans/uzbek/khiva/images/khiva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5126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ttp://www.paesieimmagini.it/Uzbekistan/Imm_Uzbekistan/Bukhara%20-%20Madrasa%20Mir%20i%20Ar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4088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3 Dikdörtgen"/>
          <p:cNvSpPr>
            <a:spLocks noChangeArrowheads="1"/>
          </p:cNvSpPr>
          <p:nvPr/>
        </p:nvSpPr>
        <p:spPr bwMode="auto">
          <a:xfrm>
            <a:off x="1752600" y="533400"/>
            <a:ext cx="239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 </a:t>
            </a:r>
            <a:r>
              <a:rPr lang="tr-TR" altLang="tr-TR" sz="1800" b="1">
                <a:latin typeface="Arial" charset="0"/>
              </a:rPr>
              <a:t>Mir</a:t>
            </a:r>
            <a:r>
              <a:rPr lang="tr-TR" altLang="tr-TR" sz="1800">
                <a:latin typeface="Arial" charset="0"/>
              </a:rPr>
              <a:t>-i </a:t>
            </a:r>
            <a:r>
              <a:rPr lang="tr-TR" altLang="tr-TR" sz="1800" b="1">
                <a:latin typeface="Arial" charset="0"/>
              </a:rPr>
              <a:t>Arab madrasa</a:t>
            </a:r>
            <a:r>
              <a:rPr lang="tr-TR" altLang="tr-TR" sz="1800">
                <a:latin typeface="Arial" charset="0"/>
              </a:rPr>
              <a:t> </a:t>
            </a:r>
          </a:p>
        </p:txBody>
      </p:sp>
    </p:spTree>
    <p:extLst>
      <p:ext uri="{BB962C8B-B14F-4D97-AF65-F5344CB8AC3E}">
        <p14:creationId xmlns:p14="http://schemas.microsoft.com/office/powerpoint/2010/main" val="10072400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akdn.org/architecture/img/7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97013"/>
            <a:ext cx="6862763"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2 Dikdörtgen"/>
          <p:cNvSpPr>
            <a:spLocks noChangeArrowheads="1"/>
          </p:cNvSpPr>
          <p:nvPr/>
        </p:nvSpPr>
        <p:spPr bwMode="auto">
          <a:xfrm>
            <a:off x="2057400" y="685800"/>
            <a:ext cx="413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b="1">
                <a:latin typeface="Arial" charset="0"/>
              </a:rPr>
              <a:t>Mir</a:t>
            </a:r>
            <a:r>
              <a:rPr lang="tr-TR" altLang="tr-TR" sz="1800">
                <a:latin typeface="Arial" charset="0"/>
              </a:rPr>
              <a:t>-i </a:t>
            </a:r>
            <a:r>
              <a:rPr lang="tr-TR" altLang="tr-TR" sz="1800" b="1">
                <a:latin typeface="Arial" charset="0"/>
              </a:rPr>
              <a:t>Arab madrasa</a:t>
            </a:r>
            <a:r>
              <a:rPr lang="tr-TR" altLang="tr-TR" sz="1800">
                <a:latin typeface="Arial" charset="0"/>
              </a:rPr>
              <a:t> before restoration</a:t>
            </a:r>
          </a:p>
        </p:txBody>
      </p:sp>
    </p:spTree>
    <p:extLst>
      <p:ext uri="{BB962C8B-B14F-4D97-AF65-F5344CB8AC3E}">
        <p14:creationId xmlns:p14="http://schemas.microsoft.com/office/powerpoint/2010/main" val="39988314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amarkand Travel Guide - Best Food and Things To Do in Uzbek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914400"/>
            <a:ext cx="7997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2094754" y="260648"/>
            <a:ext cx="5038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spcBef>
                <a:spcPct val="0"/>
              </a:spcBef>
              <a:buClrTx/>
              <a:buSzTx/>
              <a:buNone/>
            </a:pPr>
            <a:r>
              <a:rPr lang="tr-TR" altLang="tr-TR" sz="2400" dirty="0" err="1" smtClean="0">
                <a:latin typeface="+mj-lt"/>
              </a:rPr>
              <a:t>Registan</a:t>
            </a:r>
            <a:r>
              <a:rPr lang="tr-TR" altLang="tr-TR" sz="2400" dirty="0" smtClean="0">
                <a:latin typeface="+mj-lt"/>
              </a:rPr>
              <a:t>/Kumluk alan,  </a:t>
            </a:r>
            <a:r>
              <a:rPr lang="tr-TR" altLang="tr-TR" sz="2400" dirty="0" err="1" smtClean="0">
                <a:latin typeface="+mj-lt"/>
              </a:rPr>
              <a:t>Semerkand</a:t>
            </a:r>
            <a:endParaRPr lang="tr-TR" altLang="tr-TR" sz="2400" dirty="0">
              <a:latin typeface="+mj-lt"/>
            </a:endParaRPr>
          </a:p>
        </p:txBody>
      </p:sp>
    </p:spTree>
    <p:extLst>
      <p:ext uri="{BB962C8B-B14F-4D97-AF65-F5344CB8AC3E}">
        <p14:creationId xmlns:p14="http://schemas.microsoft.com/office/powerpoint/2010/main" val="15354894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semerkant registan a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2390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5"/>
          <p:cNvSpPr txBox="1">
            <a:spLocks noChangeArrowheads="1"/>
          </p:cNvSpPr>
          <p:nvPr/>
        </p:nvSpPr>
        <p:spPr bwMode="auto">
          <a:xfrm>
            <a:off x="1763688" y="575469"/>
            <a:ext cx="3296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dirty="0" err="1" smtClean="0">
                <a:latin typeface="+mj-lt"/>
              </a:rPr>
              <a:t>Registanda</a:t>
            </a:r>
            <a:r>
              <a:rPr lang="tr-TR" altLang="tr-TR" sz="2400" dirty="0" smtClean="0">
                <a:latin typeface="+mj-lt"/>
              </a:rPr>
              <a:t> medreseler</a:t>
            </a:r>
            <a:endParaRPr lang="tr-TR" altLang="tr-TR" sz="2400" dirty="0">
              <a:latin typeface="+mj-lt"/>
            </a:endParaRPr>
          </a:p>
        </p:txBody>
      </p:sp>
    </p:spTree>
    <p:extLst>
      <p:ext uri="{BB962C8B-B14F-4D97-AF65-F5344CB8AC3E}">
        <p14:creationId xmlns:p14="http://schemas.microsoft.com/office/powerpoint/2010/main" val="40866559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5" descr="http://static.panoramio.com/photos/original/375728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725" y="1124744"/>
            <a:ext cx="64008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3544917" y="5229200"/>
            <a:ext cx="2206566" cy="369332"/>
          </a:xfrm>
          <a:prstGeom prst="rect">
            <a:avLst/>
          </a:prstGeom>
        </p:spPr>
        <p:txBody>
          <a:bodyPr wrap="none">
            <a:spAutoFit/>
          </a:bodyPr>
          <a:lstStyle/>
          <a:p>
            <a:pPr algn="ctr" rtl="1">
              <a:spcBef>
                <a:spcPct val="0"/>
              </a:spcBef>
            </a:pPr>
            <a:r>
              <a:rPr lang="tr-TR" altLang="tr-TR" dirty="0">
                <a:cs typeface="Andalus" pitchFamily="18" charset="-78"/>
              </a:rPr>
              <a:t>Semerkant, </a:t>
            </a:r>
            <a:r>
              <a:rPr lang="tr-TR" altLang="tr-TR" dirty="0" err="1">
                <a:cs typeface="Andalus" pitchFamily="18" charset="-78"/>
              </a:rPr>
              <a:t>Registan</a:t>
            </a:r>
            <a:r>
              <a:rPr lang="tr-TR" altLang="tr-TR" dirty="0">
                <a:cs typeface="Andalus" pitchFamily="18" charset="-78"/>
              </a:rPr>
              <a:t>, </a:t>
            </a:r>
          </a:p>
        </p:txBody>
      </p:sp>
      <p:sp>
        <p:nvSpPr>
          <p:cNvPr id="3" name="Metin kutusu 2"/>
          <p:cNvSpPr txBox="1"/>
          <p:nvPr/>
        </p:nvSpPr>
        <p:spPr>
          <a:xfrm>
            <a:off x="29904" y="2040509"/>
            <a:ext cx="2039661" cy="369332"/>
          </a:xfrm>
          <a:prstGeom prst="rect">
            <a:avLst/>
          </a:prstGeom>
          <a:noFill/>
        </p:spPr>
        <p:txBody>
          <a:bodyPr wrap="none" rtlCol="0">
            <a:spAutoFit/>
          </a:bodyPr>
          <a:lstStyle/>
          <a:p>
            <a:r>
              <a:rPr lang="tr-TR" dirty="0" smtClean="0"/>
              <a:t>Uluğ Bey Medresesi</a:t>
            </a:r>
            <a:endParaRPr lang="tr-TR" dirty="0"/>
          </a:p>
        </p:txBody>
      </p:sp>
      <p:sp>
        <p:nvSpPr>
          <p:cNvPr id="4" name="Dikdörtgen 3"/>
          <p:cNvSpPr/>
          <p:nvPr/>
        </p:nvSpPr>
        <p:spPr>
          <a:xfrm>
            <a:off x="7094015" y="1855843"/>
            <a:ext cx="1976888" cy="369332"/>
          </a:xfrm>
          <a:prstGeom prst="rect">
            <a:avLst/>
          </a:prstGeom>
        </p:spPr>
        <p:txBody>
          <a:bodyPr wrap="none">
            <a:spAutoFit/>
          </a:bodyPr>
          <a:lstStyle/>
          <a:p>
            <a:r>
              <a:rPr lang="tr-TR" altLang="tr-TR" dirty="0" err="1" smtClean="0">
                <a:cs typeface="Andalus" pitchFamily="18" charset="-78"/>
              </a:rPr>
              <a:t>Şirdar</a:t>
            </a:r>
            <a:r>
              <a:rPr lang="tr-TR" altLang="tr-TR" dirty="0" smtClean="0">
                <a:cs typeface="Andalus" pitchFamily="18" charset="-78"/>
              </a:rPr>
              <a:t>/</a:t>
            </a:r>
            <a:r>
              <a:rPr lang="tr-TR" altLang="tr-TR" dirty="0">
                <a:cs typeface="Andalus" pitchFamily="18" charset="-78"/>
              </a:rPr>
              <a:t> </a:t>
            </a:r>
            <a:r>
              <a:rPr lang="tr-TR" altLang="tr-TR" dirty="0" smtClean="0">
                <a:cs typeface="Andalus" pitchFamily="18" charset="-78"/>
              </a:rPr>
              <a:t>Aslanlı </a:t>
            </a:r>
            <a:r>
              <a:rPr lang="tr-TR" altLang="tr-TR" dirty="0" err="1" smtClean="0">
                <a:cs typeface="Andalus" pitchFamily="18" charset="-78"/>
              </a:rPr>
              <a:t>Med</a:t>
            </a:r>
            <a:endParaRPr lang="tr-TR" dirty="0"/>
          </a:p>
        </p:txBody>
      </p:sp>
      <p:sp>
        <p:nvSpPr>
          <p:cNvPr id="5" name="Dikdörtgen 4"/>
          <p:cNvSpPr/>
          <p:nvPr/>
        </p:nvSpPr>
        <p:spPr>
          <a:xfrm>
            <a:off x="3277483" y="2384299"/>
            <a:ext cx="2299284" cy="369332"/>
          </a:xfrm>
          <a:prstGeom prst="rect">
            <a:avLst/>
          </a:prstGeom>
        </p:spPr>
        <p:txBody>
          <a:bodyPr wrap="none">
            <a:spAutoFit/>
          </a:bodyPr>
          <a:lstStyle/>
          <a:p>
            <a:r>
              <a:rPr lang="tr-TR" altLang="tr-TR" dirty="0" err="1">
                <a:cs typeface="Andalus" pitchFamily="18" charset="-78"/>
              </a:rPr>
              <a:t>Tilla</a:t>
            </a:r>
            <a:r>
              <a:rPr lang="tr-TR" altLang="tr-TR" dirty="0">
                <a:cs typeface="Andalus" pitchFamily="18" charset="-78"/>
              </a:rPr>
              <a:t> </a:t>
            </a:r>
            <a:r>
              <a:rPr lang="tr-TR" altLang="tr-TR" dirty="0" smtClean="0">
                <a:cs typeface="Andalus" pitchFamily="18" charset="-78"/>
              </a:rPr>
              <a:t>Kari/Yaldızlı </a:t>
            </a:r>
            <a:r>
              <a:rPr lang="tr-TR" altLang="tr-TR" dirty="0" err="1">
                <a:cs typeface="Andalus" pitchFamily="18" charset="-78"/>
              </a:rPr>
              <a:t>Med</a:t>
            </a:r>
            <a:r>
              <a:rPr lang="tr-TR" altLang="tr-TR" dirty="0">
                <a:cs typeface="Andalus" pitchFamily="18" charset="-78"/>
              </a:rPr>
              <a:t>. </a:t>
            </a:r>
            <a:endParaRPr lang="tr-TR" dirty="0"/>
          </a:p>
        </p:txBody>
      </p:sp>
    </p:spTree>
    <p:extLst>
      <p:ext uri="{BB962C8B-B14F-4D97-AF65-F5344CB8AC3E}">
        <p14:creationId xmlns:p14="http://schemas.microsoft.com/office/powerpoint/2010/main" val="36599924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http://3.bp.blogspot.com/_1Eh8nRvgDRc/SwlBBicNYeI/AAAAAAAAAJk/GdU3twLuDNo/s1600/samak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5"/>
          <p:cNvSpPr txBox="1">
            <a:spLocks noChangeArrowheads="1"/>
          </p:cNvSpPr>
          <p:nvPr/>
        </p:nvSpPr>
        <p:spPr bwMode="auto">
          <a:xfrm>
            <a:off x="1328412" y="485136"/>
            <a:ext cx="586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dirty="0">
                <a:latin typeface="+mj-lt"/>
              </a:rPr>
              <a:t>Semerkant, </a:t>
            </a:r>
            <a:r>
              <a:rPr lang="tr-TR" altLang="tr-TR" sz="2400" dirty="0" err="1">
                <a:latin typeface="+mj-lt"/>
              </a:rPr>
              <a:t>Şirdar</a:t>
            </a:r>
            <a:r>
              <a:rPr lang="tr-TR" altLang="tr-TR" sz="2400" dirty="0">
                <a:latin typeface="+mj-lt"/>
              </a:rPr>
              <a:t>/Aslanlı Medresesi</a:t>
            </a:r>
          </a:p>
        </p:txBody>
      </p:sp>
    </p:spTree>
    <p:extLst>
      <p:ext uri="{BB962C8B-B14F-4D97-AF65-F5344CB8AC3E}">
        <p14:creationId xmlns:p14="http://schemas.microsoft.com/office/powerpoint/2010/main" val="103807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928926" y="214290"/>
            <a:ext cx="1531188" cy="369332"/>
          </a:xfrm>
          <a:prstGeom prst="rect">
            <a:avLst/>
          </a:prstGeom>
        </p:spPr>
        <p:txBody>
          <a:bodyPr wrap="none">
            <a:spAutoFit/>
          </a:bodyPr>
          <a:lstStyle/>
          <a:p>
            <a:r>
              <a:rPr lang="tr-TR" b="1" i="1" dirty="0">
                <a:latin typeface="Arial" pitchFamily="34" charset="0"/>
                <a:cs typeface="Arial" pitchFamily="34" charset="0"/>
              </a:rPr>
              <a:t>QUTB </a:t>
            </a:r>
            <a:r>
              <a:rPr lang="tr-TR" b="1" i="1" dirty="0" err="1">
                <a:latin typeface="Arial" pitchFamily="34" charset="0"/>
                <a:cs typeface="Arial" pitchFamily="34" charset="0"/>
              </a:rPr>
              <a:t>minar</a:t>
            </a:r>
            <a:endParaRPr lang="tr-TR" dirty="0"/>
          </a:p>
        </p:txBody>
      </p:sp>
      <p:pic>
        <p:nvPicPr>
          <p:cNvPr id="4" name="Resim 3">
            <a:extLst>
              <a:ext uri="{FF2B5EF4-FFF2-40B4-BE49-F238E27FC236}">
                <a16:creationId xmlns="" xmlns:a16="http://schemas.microsoft.com/office/drawing/2014/main" id="{FCDF84F8-3493-493F-BC55-E65D8793E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57" y="764704"/>
            <a:ext cx="7565567" cy="5040559"/>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şir dar avl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89075"/>
            <a:ext cx="65246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5"/>
          <p:cNvSpPr txBox="1">
            <a:spLocks noChangeArrowheads="1"/>
          </p:cNvSpPr>
          <p:nvPr/>
        </p:nvSpPr>
        <p:spPr bwMode="auto">
          <a:xfrm>
            <a:off x="685800" y="461963"/>
            <a:ext cx="586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dirty="0">
                <a:latin typeface="+mn-lt"/>
              </a:rPr>
              <a:t>Semerkant, </a:t>
            </a:r>
            <a:r>
              <a:rPr lang="tr-TR" altLang="tr-TR" sz="2400" dirty="0" err="1">
                <a:latin typeface="+mn-lt"/>
              </a:rPr>
              <a:t>Şirdar</a:t>
            </a:r>
            <a:r>
              <a:rPr lang="tr-TR" altLang="tr-TR" sz="2400" dirty="0">
                <a:latin typeface="+mn-lt"/>
              </a:rPr>
              <a:t>/Aslanlı Medresesi</a:t>
            </a:r>
          </a:p>
        </p:txBody>
      </p:sp>
    </p:spTree>
    <p:extLst>
      <p:ext uri="{BB962C8B-B14F-4D97-AF65-F5344CB8AC3E}">
        <p14:creationId xmlns:p14="http://schemas.microsoft.com/office/powerpoint/2010/main" val="2341528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SamarqandTillaka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1093971" y="656230"/>
            <a:ext cx="2422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dirty="0" err="1">
                <a:latin typeface="+mj-lt"/>
              </a:rPr>
              <a:t>Tilla</a:t>
            </a:r>
            <a:r>
              <a:rPr lang="tr-TR" altLang="tr-TR" sz="2400" dirty="0">
                <a:latin typeface="+mj-lt"/>
              </a:rPr>
              <a:t> Kari Medrese</a:t>
            </a:r>
          </a:p>
        </p:txBody>
      </p:sp>
      <p:sp>
        <p:nvSpPr>
          <p:cNvPr id="69636" name="Dikdörtgen 1"/>
          <p:cNvSpPr>
            <a:spLocks noChangeArrowheads="1"/>
          </p:cNvSpPr>
          <p:nvPr/>
        </p:nvSpPr>
        <p:spPr bwMode="auto">
          <a:xfrm>
            <a:off x="2758281" y="6234906"/>
            <a:ext cx="3627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dirty="0"/>
              <a:t>(Farsça: </a:t>
            </a:r>
            <a:r>
              <a:rPr lang="ar-SA" altLang="tr-TR" dirty="0" smtClean="0"/>
              <a:t>طلاکاری</a:t>
            </a:r>
            <a:r>
              <a:rPr lang="ar-SA" altLang="tr-TR" dirty="0"/>
              <a:t>, "</a:t>
            </a:r>
            <a:r>
              <a:rPr lang="tr-TR" altLang="tr-TR" dirty="0"/>
              <a:t>Altın-Kaplamalı"</a:t>
            </a:r>
          </a:p>
        </p:txBody>
      </p:sp>
    </p:spTree>
    <p:extLst>
      <p:ext uri="{BB962C8B-B14F-4D97-AF65-F5344CB8AC3E}">
        <p14:creationId xmlns:p14="http://schemas.microsoft.com/office/powerpoint/2010/main" val="18039212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http://www.travelphotoreport.com/wp-content/uploads/2011/12/IMG_02932-1024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477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4 Dikdörtgen"/>
          <p:cNvSpPr>
            <a:spLocks noChangeArrowheads="1"/>
          </p:cNvSpPr>
          <p:nvPr/>
        </p:nvSpPr>
        <p:spPr bwMode="auto">
          <a:xfrm>
            <a:off x="1676400" y="533400"/>
            <a:ext cx="383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Inside yard of </a:t>
            </a:r>
            <a:r>
              <a:rPr lang="tr-TR" altLang="tr-TR" sz="1800" b="1">
                <a:latin typeface="Arial" charset="0"/>
              </a:rPr>
              <a:t>Tilya</a:t>
            </a:r>
            <a:r>
              <a:rPr lang="tr-TR" altLang="tr-TR" sz="1800">
                <a:latin typeface="Arial" charset="0"/>
              </a:rPr>
              <a:t>-</a:t>
            </a:r>
            <a:r>
              <a:rPr lang="tr-TR" altLang="tr-TR" sz="1800" b="1">
                <a:latin typeface="Arial" charset="0"/>
              </a:rPr>
              <a:t>Kori Madrasah</a:t>
            </a:r>
            <a:endParaRPr lang="tr-TR" altLang="tr-TR" sz="1800">
              <a:latin typeface="Arial" charset="0"/>
            </a:endParaRPr>
          </a:p>
        </p:txBody>
      </p:sp>
    </p:spTree>
    <p:extLst>
      <p:ext uri="{BB962C8B-B14F-4D97-AF65-F5344CB8AC3E}">
        <p14:creationId xmlns:p14="http://schemas.microsoft.com/office/powerpoint/2010/main" val="22314004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1401763" y="549275"/>
            <a:ext cx="5148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mn-lt"/>
              </a:rPr>
              <a:t>Hive Muhammed Rahim Han Medresesi</a:t>
            </a:r>
          </a:p>
        </p:txBody>
      </p:sp>
      <p:pic>
        <p:nvPicPr>
          <p:cNvPr id="71683" name="Picture 2" descr="http://www.orexca.com/images/fotogallery/img_full/1214901465_42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629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5056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1219200" y="60960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Hive </a:t>
            </a:r>
          </a:p>
        </p:txBody>
      </p:sp>
      <p:pic>
        <p:nvPicPr>
          <p:cNvPr id="72707" name="Picture 5" descr="Özbekistan'ın Hive şehri 2020 Türk Dünyası Kültür Başkenti seçil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82700"/>
            <a:ext cx="8153400"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9385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dome.mit.edu/bitstream/handle/1721.3/53654/144336_sv.jpg?seque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672388"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2 Dikdörtgen"/>
          <p:cNvSpPr>
            <a:spLocks noChangeArrowheads="1"/>
          </p:cNvSpPr>
          <p:nvPr/>
        </p:nvSpPr>
        <p:spPr bwMode="auto">
          <a:xfrm>
            <a:off x="762000" y="4572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b="1">
                <a:latin typeface="Arial" charset="0"/>
              </a:rPr>
              <a:t>Kalta Minor</a:t>
            </a:r>
            <a:r>
              <a:rPr lang="tr-TR" altLang="tr-TR" sz="1800">
                <a:latin typeface="Arial" charset="0"/>
              </a:rPr>
              <a:t>, Khiva</a:t>
            </a:r>
          </a:p>
        </p:txBody>
      </p:sp>
    </p:spTree>
    <p:extLst>
      <p:ext uri="{BB962C8B-B14F-4D97-AF65-F5344CB8AC3E}">
        <p14:creationId xmlns:p14="http://schemas.microsoft.com/office/powerpoint/2010/main" val="4089629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4 Dikdörtgen"/>
          <p:cNvSpPr>
            <a:spLocks noChangeArrowheads="1"/>
          </p:cNvSpPr>
          <p:nvPr/>
        </p:nvSpPr>
        <p:spPr bwMode="auto">
          <a:xfrm>
            <a:off x="1143000" y="53340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Taqi-Zargaron Market in Bukhara</a:t>
            </a:r>
          </a:p>
        </p:txBody>
      </p:sp>
      <p:pic>
        <p:nvPicPr>
          <p:cNvPr id="74755" name="Picture 9" descr="http://www.uzbek-travel.com/images/albums/Bukhara/Bukhara%20bazaar/Taqi-Zaragaron%20Baza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7533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142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1371600" y="725488"/>
            <a:ext cx="2624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dirty="0" err="1">
                <a:latin typeface="+mj-lt"/>
              </a:rPr>
              <a:t>Hive</a:t>
            </a:r>
            <a:r>
              <a:rPr lang="tr-TR" altLang="tr-TR" sz="2400" dirty="0">
                <a:latin typeface="+mj-lt"/>
              </a:rPr>
              <a:t> Taş Avlu Sarayı</a:t>
            </a:r>
          </a:p>
        </p:txBody>
      </p:sp>
      <p:pic>
        <p:nvPicPr>
          <p:cNvPr id="75779" name="Picture 5" descr="Hiva'nın en muhteşem sarayı Tosh Hovli | Euro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586740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1436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Khiva (Hiva) Gezi Rehberi: Orta Asya'da Zamanın Durduğu Şehi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22438"/>
            <a:ext cx="7848600"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7601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kelt.com/hippo/travels/stans/uzbek/khiva/images/khiva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2 Dikdörtgen"/>
          <p:cNvSpPr>
            <a:spLocks noChangeArrowheads="1"/>
          </p:cNvSpPr>
          <p:nvPr/>
        </p:nvSpPr>
        <p:spPr bwMode="auto">
          <a:xfrm>
            <a:off x="2051720" y="6117586"/>
            <a:ext cx="563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en-US" altLang="tr-TR" sz="1800" dirty="0">
                <a:latin typeface="Arial" charset="0"/>
              </a:rPr>
              <a:t>More decorated ceiling of the </a:t>
            </a:r>
            <a:r>
              <a:rPr lang="en-US" altLang="tr-TR" sz="1800" dirty="0" err="1">
                <a:latin typeface="Arial" charset="0"/>
              </a:rPr>
              <a:t>Tashauli</a:t>
            </a:r>
            <a:r>
              <a:rPr lang="en-US" altLang="tr-TR" sz="1800" dirty="0">
                <a:latin typeface="Arial" charset="0"/>
              </a:rPr>
              <a:t> Palace </a:t>
            </a:r>
            <a:endParaRPr lang="tr-TR" altLang="tr-TR" sz="1800" dirty="0">
              <a:latin typeface="Arial" charset="0"/>
            </a:endParaRPr>
          </a:p>
        </p:txBody>
      </p:sp>
    </p:spTree>
    <p:extLst>
      <p:ext uri="{BB962C8B-B14F-4D97-AF65-F5344CB8AC3E}">
        <p14:creationId xmlns:p14="http://schemas.microsoft.com/office/powerpoint/2010/main" val="144558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9/Upper_floors_of_Qutb_Minar%2C_Delhi.jpg"/>
          <p:cNvPicPr>
            <a:picLocks noChangeAspect="1" noChangeArrowheads="1"/>
          </p:cNvPicPr>
          <p:nvPr/>
        </p:nvPicPr>
        <p:blipFill>
          <a:blip r:embed="rId2" cstate="print"/>
          <a:srcRect/>
          <a:stretch>
            <a:fillRect/>
          </a:stretch>
        </p:blipFill>
        <p:spPr bwMode="auto">
          <a:xfrm>
            <a:off x="3746087" y="332656"/>
            <a:ext cx="4426392" cy="5904656"/>
          </a:xfrm>
          <a:prstGeom prst="rect">
            <a:avLst/>
          </a:prstGeom>
          <a:noFill/>
        </p:spPr>
      </p:pic>
      <p:sp>
        <p:nvSpPr>
          <p:cNvPr id="3" name="2 Dikdörtgen"/>
          <p:cNvSpPr/>
          <p:nvPr/>
        </p:nvSpPr>
        <p:spPr>
          <a:xfrm>
            <a:off x="428596" y="2786058"/>
            <a:ext cx="2643206" cy="1477328"/>
          </a:xfrm>
          <a:prstGeom prst="rect">
            <a:avLst/>
          </a:prstGeom>
        </p:spPr>
        <p:txBody>
          <a:bodyPr wrap="square">
            <a:spAutoFit/>
          </a:bodyPr>
          <a:lstStyle/>
          <a:p>
            <a:r>
              <a:rPr lang="en-US" dirty="0"/>
              <a:t>Decorative motives on upper levels of </a:t>
            </a:r>
            <a:r>
              <a:rPr lang="en-US" dirty="0" err="1"/>
              <a:t>Qutb</a:t>
            </a:r>
            <a:r>
              <a:rPr lang="en-US" dirty="0"/>
              <a:t> </a:t>
            </a:r>
            <a:r>
              <a:rPr lang="en-US" dirty="0" err="1"/>
              <a:t>Minar</a:t>
            </a:r>
            <a:r>
              <a:rPr lang="en-US" dirty="0"/>
              <a:t>, showing both Hindu and Islamic elements</a:t>
            </a:r>
          </a:p>
        </p:txBody>
      </p:sp>
    </p:spTree>
    <p:extLst>
      <p:ext uri="{BB962C8B-B14F-4D97-AF65-F5344CB8AC3E}">
        <p14:creationId xmlns:p14="http://schemas.microsoft.com/office/powerpoint/2010/main" val="2705123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farm7.staticflickr.com/6143/5924515114_f690090403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11238"/>
            <a:ext cx="7119938"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2 Dikdörtgen"/>
          <p:cNvSpPr>
            <a:spLocks noChangeArrowheads="1"/>
          </p:cNvSpPr>
          <p:nvPr/>
        </p:nvSpPr>
        <p:spPr bwMode="auto">
          <a:xfrm>
            <a:off x="2743200" y="457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Medrasa </a:t>
            </a:r>
            <a:r>
              <a:rPr lang="tr-TR" altLang="tr-TR" sz="1800" b="1">
                <a:latin typeface="Arial" charset="0"/>
              </a:rPr>
              <a:t>Chor minor</a:t>
            </a:r>
            <a:r>
              <a:rPr lang="tr-TR" altLang="tr-TR" sz="1800">
                <a:latin typeface="Arial" charset="0"/>
              </a:rPr>
              <a:t>.</a:t>
            </a:r>
          </a:p>
        </p:txBody>
      </p:sp>
    </p:spTree>
    <p:extLst>
      <p:ext uri="{BB962C8B-B14F-4D97-AF65-F5344CB8AC3E}">
        <p14:creationId xmlns:p14="http://schemas.microsoft.com/office/powerpoint/2010/main" val="173254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le:Qutb Complex Alai Minar.JPG">
            <a:hlinkClick r:id="rId2"/>
          </p:cNvPr>
          <p:cNvPicPr>
            <a:picLocks noChangeAspect="1" noChangeArrowheads="1"/>
          </p:cNvPicPr>
          <p:nvPr/>
        </p:nvPicPr>
        <p:blipFill>
          <a:blip r:embed="rId3"/>
          <a:srcRect/>
          <a:stretch>
            <a:fillRect/>
          </a:stretch>
        </p:blipFill>
        <p:spPr bwMode="auto">
          <a:xfrm>
            <a:off x="857224" y="785794"/>
            <a:ext cx="7072362" cy="5317565"/>
          </a:xfrm>
          <a:prstGeom prst="rect">
            <a:avLst/>
          </a:prstGeom>
          <a:noFill/>
        </p:spPr>
      </p:pic>
      <p:sp>
        <p:nvSpPr>
          <p:cNvPr id="3" name="2 Dikdörtgen"/>
          <p:cNvSpPr/>
          <p:nvPr/>
        </p:nvSpPr>
        <p:spPr>
          <a:xfrm>
            <a:off x="2786050" y="285728"/>
            <a:ext cx="2916183" cy="369332"/>
          </a:xfrm>
          <a:prstGeom prst="rect">
            <a:avLst/>
          </a:prstGeom>
        </p:spPr>
        <p:txBody>
          <a:bodyPr wrap="none">
            <a:spAutoFit/>
          </a:bodyPr>
          <a:lstStyle/>
          <a:p>
            <a:r>
              <a:rPr lang="tr-TR" dirty="0" err="1"/>
              <a:t>The</a:t>
            </a:r>
            <a:r>
              <a:rPr lang="tr-TR" dirty="0"/>
              <a:t> </a:t>
            </a:r>
            <a:r>
              <a:rPr lang="tr-TR" dirty="0" err="1"/>
              <a:t>incomplete</a:t>
            </a:r>
            <a:r>
              <a:rPr lang="tr-TR" dirty="0"/>
              <a:t> </a:t>
            </a:r>
            <a:r>
              <a:rPr lang="tr-TR" dirty="0" err="1"/>
              <a:t>Alai</a:t>
            </a:r>
            <a:r>
              <a:rPr lang="tr-TR" dirty="0"/>
              <a:t> </a:t>
            </a:r>
            <a:r>
              <a:rPr lang="tr-TR" dirty="0" err="1"/>
              <a:t>Minar</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 xmlns:a16="http://schemas.microsoft.com/office/drawing/2014/main" id="{EF36DE9E-267F-42D2-ADD9-2A65E4757D3D}"/>
              </a:ext>
            </a:extLst>
          </p:cNvPr>
          <p:cNvSpPr>
            <a:spLocks noGrp="1" noChangeArrowheads="1"/>
          </p:cNvSpPr>
          <p:nvPr>
            <p:ph type="ctrTitle"/>
          </p:nvPr>
        </p:nvSpPr>
        <p:spPr>
          <a:xfrm>
            <a:off x="611560" y="692696"/>
            <a:ext cx="8229600" cy="1470025"/>
          </a:xfrm>
        </p:spPr>
        <p:txBody>
          <a:bodyPr>
            <a:noAutofit/>
          </a:bodyPr>
          <a:lstStyle/>
          <a:p>
            <a:pPr algn="l" eaLnBrk="1" fontAlgn="auto" hangingPunct="1">
              <a:spcAft>
                <a:spcPts val="0"/>
              </a:spcAft>
              <a:defRPr/>
            </a:pPr>
            <a:r>
              <a:rPr lang="tr-TR" sz="2800" b="1" dirty="0">
                <a:solidFill>
                  <a:srgbClr val="FF0000"/>
                </a:solidFill>
                <a:latin typeface="Batang" pitchFamily="18" charset="-127"/>
                <a:ea typeface="Batang" pitchFamily="18" charset="-127"/>
              </a:rPr>
              <a:t>İ L H A N L I L A R</a:t>
            </a:r>
            <a:br>
              <a:rPr lang="tr-TR" sz="2800" b="1" dirty="0">
                <a:solidFill>
                  <a:srgbClr val="FF0000"/>
                </a:solidFill>
                <a:latin typeface="Batang" pitchFamily="18" charset="-127"/>
                <a:ea typeface="Batang" pitchFamily="18" charset="-127"/>
              </a:rPr>
            </a:br>
            <a:r>
              <a:rPr lang="tr-TR" sz="2800" b="1" dirty="0">
                <a:solidFill>
                  <a:srgbClr val="FF0000"/>
                </a:solidFill>
                <a:latin typeface="Batang" pitchFamily="18" charset="-127"/>
                <a:ea typeface="Batang" pitchFamily="18" charset="-127"/>
              </a:rPr>
              <a:t> </a:t>
            </a:r>
            <a:r>
              <a:rPr sz="2800" b="1" dirty="0">
                <a:solidFill>
                  <a:srgbClr val="FF0000"/>
                </a:solidFill>
                <a:latin typeface="Batang" pitchFamily="18" charset="-127"/>
                <a:ea typeface="Batang" pitchFamily="18" charset="-127"/>
              </a:rPr>
              <a:t>1256-1336</a:t>
            </a:r>
            <a:endParaRPr lang="tr-TR" sz="2800" b="1" dirty="0">
              <a:solidFill>
                <a:srgbClr val="FF0000"/>
              </a:solidFill>
              <a:latin typeface="Batang" pitchFamily="18" charset="-127"/>
              <a:ea typeface="Batang" pitchFamily="18" charset="-127"/>
            </a:endParaRPr>
          </a:p>
        </p:txBody>
      </p:sp>
      <p:pic>
        <p:nvPicPr>
          <p:cNvPr id="3" name="Picture 4" descr="İlhanlılar - Vikiped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212976"/>
            <a:ext cx="3600400"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72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 xmlns:a16="http://schemas.microsoft.com/office/drawing/2014/main" id="{D93D92CF-B391-4DAC-95E0-6E7C2CB449B8}"/>
              </a:ext>
            </a:extLst>
          </p:cNvPr>
          <p:cNvSpPr>
            <a:spLocks noChangeArrowheads="1"/>
          </p:cNvSpPr>
          <p:nvPr/>
        </p:nvSpPr>
        <p:spPr bwMode="auto">
          <a:xfrm>
            <a:off x="381000" y="1223139"/>
            <a:ext cx="8001000" cy="2862322"/>
          </a:xfrm>
          <a:prstGeom prst="rect">
            <a:avLst/>
          </a:prstGeom>
          <a:noFill/>
          <a:ln>
            <a:noFill/>
          </a:ln>
          <a:effectLst/>
          <a:extLst/>
        </p:spPr>
        <p:txBody>
          <a:bodyPr anchor="ctr">
            <a:spAutoFit/>
          </a:bodyPr>
          <a:lstStyle/>
          <a:p>
            <a:pPr indent="449263" algn="just">
              <a:defRPr/>
            </a:pPr>
            <a:endParaRPr lang="tr-TR" sz="3000" dirty="0">
              <a:latin typeface="Arial" charset="0"/>
              <a:cs typeface="Arial" charset="0"/>
            </a:endParaRPr>
          </a:p>
          <a:p>
            <a:pPr indent="449263" algn="just">
              <a:defRPr/>
            </a:pPr>
            <a:r>
              <a:rPr lang="tr-TR" sz="3000" b="1" dirty="0">
                <a:solidFill>
                  <a:schemeClr val="accent1">
                    <a:lumMod val="50000"/>
                  </a:schemeClr>
                </a:solidFill>
                <a:latin typeface="Andalus" pitchFamily="18" charset="-78"/>
                <a:ea typeface="Batang" pitchFamily="18" charset="-127"/>
                <a:cs typeface="Andalus" pitchFamily="18" charset="-78"/>
              </a:rPr>
              <a:t>TARİHÇE</a:t>
            </a:r>
          </a:p>
          <a:p>
            <a:pPr indent="449263" algn="just">
              <a:defRPr/>
            </a:pPr>
            <a:endParaRPr lang="tr-TR" sz="3000" dirty="0">
              <a:latin typeface="Andalus" pitchFamily="18" charset="-78"/>
              <a:ea typeface="Batang" pitchFamily="18" charset="-127"/>
              <a:cs typeface="Andalus" pitchFamily="18" charset="-78"/>
            </a:endParaRPr>
          </a:p>
          <a:p>
            <a:pPr marL="457200" indent="-457200" algn="just">
              <a:buFont typeface="Wingdings" pitchFamily="2" charset="2"/>
              <a:buChar char="Ø"/>
              <a:defRPr/>
            </a:pPr>
            <a:r>
              <a:rPr lang="tr-TR" sz="3000" dirty="0">
                <a:latin typeface="Andalus" pitchFamily="18" charset="-78"/>
                <a:ea typeface="Batang" pitchFamily="18" charset="-127"/>
                <a:cs typeface="Andalus" pitchFamily="18" charset="-78"/>
              </a:rPr>
              <a:t>Cengiz Han’ın torunu </a:t>
            </a:r>
            <a:r>
              <a:rPr lang="tr-TR" sz="3000" dirty="0" err="1">
                <a:solidFill>
                  <a:srgbClr val="FF0000"/>
                </a:solidFill>
                <a:latin typeface="Andalus" pitchFamily="18" charset="-78"/>
                <a:ea typeface="Batang" pitchFamily="18" charset="-127"/>
                <a:cs typeface="Andalus" pitchFamily="18" charset="-78"/>
              </a:rPr>
              <a:t>Hülagu</a:t>
            </a:r>
            <a:r>
              <a:rPr lang="tr-TR" sz="3000" dirty="0">
                <a:latin typeface="Andalus" pitchFamily="18" charset="-78"/>
                <a:ea typeface="Batang" pitchFamily="18" charset="-127"/>
                <a:cs typeface="Andalus" pitchFamily="18" charset="-78"/>
              </a:rPr>
              <a:t> 1256’da </a:t>
            </a:r>
            <a:r>
              <a:rPr lang="tr-TR" sz="3000" dirty="0">
                <a:solidFill>
                  <a:srgbClr val="FF0000"/>
                </a:solidFill>
                <a:latin typeface="Andalus" pitchFamily="18" charset="-78"/>
                <a:ea typeface="Batang" pitchFamily="18" charset="-127"/>
                <a:cs typeface="Andalus" pitchFamily="18" charset="-78"/>
              </a:rPr>
              <a:t>Tebriz</a:t>
            </a:r>
            <a:r>
              <a:rPr lang="tr-TR" sz="3000" dirty="0">
                <a:latin typeface="Andalus" pitchFamily="18" charset="-78"/>
                <a:ea typeface="Batang" pitchFamily="18" charset="-127"/>
                <a:cs typeface="Andalus" pitchFamily="18" charset="-78"/>
              </a:rPr>
              <a:t> başkent olmak üzere devletinin temellerini atmıştır. </a:t>
            </a:r>
          </a:p>
        </p:txBody>
      </p:sp>
    </p:spTree>
    <p:extLst>
      <p:ext uri="{BB962C8B-B14F-4D97-AF65-F5344CB8AC3E}">
        <p14:creationId xmlns:p14="http://schemas.microsoft.com/office/powerpoint/2010/main" val="253253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 xmlns:a16="http://schemas.microsoft.com/office/drawing/2014/main" id="{EF82E579-0BB3-493A-9C66-D02C9AAEAA63}"/>
              </a:ext>
            </a:extLst>
          </p:cNvPr>
          <p:cNvSpPr>
            <a:spLocks noChangeArrowheads="1"/>
          </p:cNvSpPr>
          <p:nvPr/>
        </p:nvSpPr>
        <p:spPr bwMode="auto">
          <a:xfrm>
            <a:off x="533400" y="262813"/>
            <a:ext cx="76200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r>
              <a:rPr lang="tr-TR" altLang="tr-TR" sz="2800" dirty="0" err="1">
                <a:latin typeface="Andalus" pitchFamily="18" charset="0"/>
                <a:ea typeface="Batang" panose="02030600000101010101" pitchFamily="18" charset="-127"/>
                <a:cs typeface="Andalus" pitchFamily="18" charset="0"/>
              </a:rPr>
              <a:t>Hülagu</a:t>
            </a:r>
            <a:r>
              <a:rPr lang="tr-TR" altLang="tr-TR" sz="2800" dirty="0">
                <a:latin typeface="Andalus" pitchFamily="18" charset="0"/>
                <a:ea typeface="Batang" panose="02030600000101010101" pitchFamily="18" charset="-127"/>
                <a:cs typeface="Andalus" pitchFamily="18" charset="0"/>
              </a:rPr>
              <a:t>, 1258 yılında, Bağdat’ı alarak </a:t>
            </a:r>
            <a:r>
              <a:rPr lang="tr-TR" altLang="tr-TR" sz="2800" dirty="0">
                <a:solidFill>
                  <a:srgbClr val="FF0000"/>
                </a:solidFill>
                <a:latin typeface="Andalus" pitchFamily="18" charset="0"/>
                <a:ea typeface="Batang" panose="02030600000101010101" pitchFamily="18" charset="-127"/>
                <a:cs typeface="Andalus" pitchFamily="18" charset="0"/>
              </a:rPr>
              <a:t>Abbasi hilafetini </a:t>
            </a:r>
            <a:r>
              <a:rPr lang="tr-TR" altLang="tr-TR" sz="2800" dirty="0">
                <a:latin typeface="Andalus" pitchFamily="18" charset="0"/>
                <a:ea typeface="Batang" panose="02030600000101010101" pitchFamily="18" charset="-127"/>
                <a:cs typeface="Andalus" pitchFamily="18" charset="0"/>
              </a:rPr>
              <a:t>ortadan kaldırmış ardından Anadolu’nun doğu topraklarının önemli bir </a:t>
            </a:r>
            <a:r>
              <a:rPr lang="tr-TR" altLang="tr-TR" sz="2800" dirty="0" smtClean="0">
                <a:latin typeface="Andalus" pitchFamily="18" charset="0"/>
                <a:ea typeface="Batang" panose="02030600000101010101" pitchFamily="18" charset="-127"/>
                <a:cs typeface="Andalus" pitchFamily="18" charset="0"/>
              </a:rPr>
              <a:t>bölümünü </a:t>
            </a:r>
            <a:r>
              <a:rPr lang="tr-TR" altLang="tr-TR" sz="2800" dirty="0">
                <a:latin typeface="Andalus" pitchFamily="18" charset="0"/>
                <a:ea typeface="Batang" panose="02030600000101010101" pitchFamily="18" charset="-127"/>
                <a:cs typeface="Andalus" pitchFamily="18" charset="0"/>
              </a:rPr>
              <a:t>ele geçirmişti.</a:t>
            </a:r>
          </a:p>
          <a:p>
            <a:pPr algn="just" eaLnBrk="1" hangingPunct="1">
              <a:buFont typeface="Wingdings" panose="05000000000000000000" pitchFamily="2" charset="2"/>
              <a:buChar char="Ø"/>
            </a:pPr>
            <a:endParaRPr lang="tr-TR" altLang="tr-TR" sz="3000" dirty="0">
              <a:latin typeface="Andalus" pitchFamily="18" charset="0"/>
              <a:ea typeface="Batang" panose="02030600000101010101" pitchFamily="18" charset="-127"/>
              <a:cs typeface="Andalus" pitchFamily="18" charset="0"/>
            </a:endParaRPr>
          </a:p>
        </p:txBody>
      </p:sp>
      <p:pic>
        <p:nvPicPr>
          <p:cNvPr id="3" name="Resim 2">
            <a:extLst>
              <a:ext uri="{FF2B5EF4-FFF2-40B4-BE49-F238E27FC236}">
                <a16:creationId xmlns="" xmlns:a16="http://schemas.microsoft.com/office/drawing/2014/main" id="{0E020BF5-B545-4650-8B55-97E878AF7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286000"/>
            <a:ext cx="5496272" cy="4122204"/>
          </a:xfrm>
          <a:prstGeom prst="rect">
            <a:avLst/>
          </a:prstGeom>
        </p:spPr>
      </p:pic>
    </p:spTree>
    <p:extLst>
      <p:ext uri="{BB962C8B-B14F-4D97-AF65-F5344CB8AC3E}">
        <p14:creationId xmlns:p14="http://schemas.microsoft.com/office/powerpoint/2010/main" val="421107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1">
            <a:extLst>
              <a:ext uri="{FF2B5EF4-FFF2-40B4-BE49-F238E27FC236}">
                <a16:creationId xmlns="" xmlns:a16="http://schemas.microsoft.com/office/drawing/2014/main" id="{8EE4030E-0D9A-46AE-B060-635A361FE744}"/>
              </a:ext>
            </a:extLst>
          </p:cNvPr>
          <p:cNvSpPr>
            <a:spLocks noChangeArrowheads="1"/>
          </p:cNvSpPr>
          <p:nvPr/>
        </p:nvSpPr>
        <p:spPr bwMode="auto">
          <a:xfrm>
            <a:off x="533400" y="1600200"/>
            <a:ext cx="7620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r>
              <a:rPr lang="tr-TR" altLang="tr-TR" sz="3200" dirty="0">
                <a:solidFill>
                  <a:srgbClr val="000000"/>
                </a:solidFill>
                <a:latin typeface="Andalus" pitchFamily="18" charset="0"/>
                <a:ea typeface="Batang" panose="02030600000101010101" pitchFamily="18" charset="-127"/>
                <a:cs typeface="Andalus" pitchFamily="18" charset="0"/>
              </a:rPr>
              <a:t>İlhanlı Sultanı </a:t>
            </a:r>
            <a:r>
              <a:rPr lang="tr-TR" altLang="tr-TR" sz="3200" dirty="0" err="1">
                <a:solidFill>
                  <a:srgbClr val="000000"/>
                </a:solidFill>
                <a:latin typeface="Andalus" pitchFamily="18" charset="0"/>
                <a:ea typeface="Batang" panose="02030600000101010101" pitchFamily="18" charset="-127"/>
                <a:cs typeface="Andalus" pitchFamily="18" charset="0"/>
              </a:rPr>
              <a:t>Teküdar</a:t>
            </a:r>
            <a:r>
              <a:rPr lang="tr-TR" altLang="tr-TR" sz="3200" dirty="0">
                <a:solidFill>
                  <a:srgbClr val="000000"/>
                </a:solidFill>
                <a:latin typeface="Andalus" pitchFamily="18" charset="0"/>
                <a:ea typeface="Batang" panose="02030600000101010101" pitchFamily="18" charset="-127"/>
                <a:cs typeface="Andalus" pitchFamily="18" charset="0"/>
              </a:rPr>
              <a:t>, (1282-1284) İslamiyet’i kabul etmiş ve </a:t>
            </a:r>
            <a:r>
              <a:rPr lang="tr-TR" altLang="tr-TR" sz="3200" dirty="0">
                <a:solidFill>
                  <a:srgbClr val="FF0000"/>
                </a:solidFill>
                <a:latin typeface="Andalus" pitchFamily="18" charset="0"/>
                <a:ea typeface="Batang" panose="02030600000101010101" pitchFamily="18" charset="-127"/>
                <a:cs typeface="Andalus" pitchFamily="18" charset="0"/>
              </a:rPr>
              <a:t>Ahmet </a:t>
            </a:r>
            <a:r>
              <a:rPr lang="tr-TR" altLang="tr-TR" sz="3200" dirty="0" err="1">
                <a:solidFill>
                  <a:srgbClr val="FF0000"/>
                </a:solidFill>
                <a:latin typeface="Andalus" pitchFamily="18" charset="0"/>
                <a:ea typeface="Batang" panose="02030600000101010101" pitchFamily="18" charset="-127"/>
                <a:cs typeface="Andalus" pitchFamily="18" charset="0"/>
              </a:rPr>
              <a:t>Teküdar</a:t>
            </a:r>
            <a:r>
              <a:rPr lang="tr-TR" altLang="tr-TR" sz="3200" dirty="0">
                <a:solidFill>
                  <a:srgbClr val="FF0000"/>
                </a:solidFill>
                <a:latin typeface="Andalus" pitchFamily="18" charset="0"/>
                <a:ea typeface="Batang" panose="02030600000101010101" pitchFamily="18" charset="-127"/>
                <a:cs typeface="Andalus" pitchFamily="18" charset="0"/>
              </a:rPr>
              <a:t> </a:t>
            </a:r>
            <a:r>
              <a:rPr lang="tr-TR" altLang="tr-TR" sz="3200" dirty="0">
                <a:solidFill>
                  <a:srgbClr val="000000"/>
                </a:solidFill>
                <a:latin typeface="Andalus" pitchFamily="18" charset="0"/>
                <a:ea typeface="Batang" panose="02030600000101010101" pitchFamily="18" charset="-127"/>
                <a:cs typeface="Andalus" pitchFamily="18" charset="0"/>
              </a:rPr>
              <a:t>adını almıştır.</a:t>
            </a:r>
          </a:p>
          <a:p>
            <a:pPr algn="just" eaLnBrk="1" hangingPunct="1">
              <a:buFont typeface="Wingdings" panose="05000000000000000000" pitchFamily="2" charset="2"/>
              <a:buChar char="Ø"/>
            </a:pPr>
            <a:endParaRPr lang="tr-TR" altLang="tr-TR" sz="3200" dirty="0">
              <a:solidFill>
                <a:srgbClr val="000000"/>
              </a:solidFill>
              <a:latin typeface="Andalus" pitchFamily="18" charset="0"/>
              <a:ea typeface="Batang" panose="02030600000101010101" pitchFamily="18" charset="-127"/>
              <a:cs typeface="Andalus" pitchFamily="18" charset="0"/>
            </a:endParaRPr>
          </a:p>
          <a:p>
            <a:pPr algn="just" eaLnBrk="1" hangingPunct="1">
              <a:buFont typeface="Wingdings" panose="05000000000000000000" pitchFamily="2" charset="2"/>
              <a:buChar char="Ø"/>
            </a:pPr>
            <a:r>
              <a:rPr lang="tr-TR" altLang="tr-TR" sz="3200" dirty="0">
                <a:solidFill>
                  <a:srgbClr val="000000"/>
                </a:solidFill>
                <a:latin typeface="Andalus" pitchFamily="18" charset="0"/>
                <a:ea typeface="Batang" panose="02030600000101010101" pitchFamily="18" charset="-127"/>
                <a:cs typeface="Andalus" pitchFamily="18" charset="0"/>
              </a:rPr>
              <a:t>Gazan Han zamanında (1295-1304) ise </a:t>
            </a:r>
            <a:r>
              <a:rPr lang="tr-TR" altLang="tr-TR" sz="3200" dirty="0" err="1">
                <a:solidFill>
                  <a:srgbClr val="FF0000"/>
                </a:solidFill>
                <a:latin typeface="Andalus" pitchFamily="18" charset="0"/>
                <a:ea typeface="Batang" panose="02030600000101010101" pitchFamily="18" charset="-127"/>
                <a:cs typeface="Andalus" pitchFamily="18" charset="0"/>
              </a:rPr>
              <a:t>İlhanlılar’ın</a:t>
            </a:r>
            <a:r>
              <a:rPr lang="tr-TR" altLang="tr-TR" sz="3200" dirty="0">
                <a:solidFill>
                  <a:srgbClr val="FF0000"/>
                </a:solidFill>
                <a:latin typeface="Andalus" pitchFamily="18" charset="0"/>
                <a:ea typeface="Batang" panose="02030600000101010101" pitchFamily="18" charset="-127"/>
                <a:cs typeface="Andalus" pitchFamily="18" charset="0"/>
              </a:rPr>
              <a:t> tamamı </a:t>
            </a:r>
            <a:r>
              <a:rPr lang="tr-TR" altLang="tr-TR" sz="3200" dirty="0">
                <a:solidFill>
                  <a:srgbClr val="000000"/>
                </a:solidFill>
                <a:latin typeface="Andalus" pitchFamily="18" charset="0"/>
                <a:ea typeface="Batang" panose="02030600000101010101" pitchFamily="18" charset="-127"/>
                <a:cs typeface="Andalus" pitchFamily="18" charset="0"/>
              </a:rPr>
              <a:t>Müslüman olmuştur. </a:t>
            </a:r>
          </a:p>
        </p:txBody>
      </p:sp>
    </p:spTree>
    <p:extLst>
      <p:ext uri="{BB962C8B-B14F-4D97-AF65-F5344CB8AC3E}">
        <p14:creationId xmlns:p14="http://schemas.microsoft.com/office/powerpoint/2010/main" val="3264618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548680"/>
            <a:ext cx="4572000" cy="1384995"/>
          </a:xfrm>
          <a:prstGeom prst="rect">
            <a:avLst/>
          </a:prstGeom>
        </p:spPr>
        <p:txBody>
          <a:bodyPr>
            <a:spAutoFit/>
          </a:bodyPr>
          <a:lstStyle/>
          <a:p>
            <a:r>
              <a:rPr lang="tr-TR" sz="2800" b="1" dirty="0">
                <a:solidFill>
                  <a:srgbClr val="FF0000"/>
                </a:solidFill>
                <a:latin typeface="Batang" pitchFamily="18" charset="-127"/>
                <a:ea typeface="Batang" pitchFamily="18" charset="-127"/>
              </a:rPr>
              <a:t>DELHİ </a:t>
            </a:r>
          </a:p>
          <a:p>
            <a:r>
              <a:rPr lang="tr-TR" sz="2800" b="1" dirty="0">
                <a:solidFill>
                  <a:srgbClr val="FF0000"/>
                </a:solidFill>
                <a:latin typeface="Batang" pitchFamily="18" charset="-127"/>
                <a:ea typeface="Batang" pitchFamily="18" charset="-127"/>
              </a:rPr>
              <a:t>TÜRK</a:t>
            </a:r>
            <a:r>
              <a:rPr lang="tr-TR" sz="2800" dirty="0">
                <a:solidFill>
                  <a:srgbClr val="FF0000"/>
                </a:solidFill>
                <a:latin typeface="Batang" pitchFamily="18" charset="-127"/>
                <a:ea typeface="Batang" pitchFamily="18" charset="-127"/>
              </a:rPr>
              <a:t> </a:t>
            </a:r>
            <a:r>
              <a:rPr lang="tr-TR" sz="2800" b="1" dirty="0">
                <a:solidFill>
                  <a:srgbClr val="FF0000"/>
                </a:solidFill>
                <a:latin typeface="Batang" pitchFamily="18" charset="-127"/>
                <a:ea typeface="Batang" pitchFamily="18" charset="-127"/>
              </a:rPr>
              <a:t>SULTANLIĞI</a:t>
            </a:r>
          </a:p>
          <a:p>
            <a:r>
              <a:rPr lang="tr-TR" sz="2800" b="1" dirty="0">
                <a:solidFill>
                  <a:srgbClr val="FF0000"/>
                </a:solidFill>
                <a:latin typeface="Batang" pitchFamily="18" charset="-127"/>
                <a:ea typeface="Batang" pitchFamily="18" charset="-127"/>
              </a:rPr>
              <a:t>1206-1413</a:t>
            </a:r>
            <a:endParaRPr lang="tr-TR" sz="2800" dirty="0"/>
          </a:p>
        </p:txBody>
      </p:sp>
      <p:pic>
        <p:nvPicPr>
          <p:cNvPr id="4" name="Picture 2" descr="Delhi Sultanlığı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236" y="2636912"/>
            <a:ext cx="4579456"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79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ikdörtgen 1">
            <a:extLst>
              <a:ext uri="{FF2B5EF4-FFF2-40B4-BE49-F238E27FC236}">
                <a16:creationId xmlns="" xmlns:a16="http://schemas.microsoft.com/office/drawing/2014/main" id="{436BC2B0-0CE8-466B-873B-D04B515480C4}"/>
              </a:ext>
            </a:extLst>
          </p:cNvPr>
          <p:cNvSpPr>
            <a:spLocks noChangeArrowheads="1"/>
          </p:cNvSpPr>
          <p:nvPr/>
        </p:nvSpPr>
        <p:spPr bwMode="auto">
          <a:xfrm>
            <a:off x="762000" y="1295400"/>
            <a:ext cx="74374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endParaRPr lang="tr-TR" altLang="tr-TR" sz="3200">
              <a:solidFill>
                <a:srgbClr val="000000"/>
              </a:solidFill>
              <a:latin typeface="Andalus" pitchFamily="18" charset="0"/>
              <a:ea typeface="Batang" panose="02030600000101010101" pitchFamily="18" charset="-127"/>
              <a:cs typeface="Andalus" pitchFamily="18" charset="0"/>
            </a:endParaRPr>
          </a:p>
          <a:p>
            <a:pPr algn="just" eaLnBrk="1" hangingPunct="1">
              <a:buFont typeface="Wingdings" panose="05000000000000000000" pitchFamily="2" charset="2"/>
              <a:buChar char="Ø"/>
            </a:pPr>
            <a:r>
              <a:rPr lang="tr-TR" altLang="tr-TR" sz="3200">
                <a:solidFill>
                  <a:srgbClr val="000000"/>
                </a:solidFill>
                <a:latin typeface="Andalus" pitchFamily="18" charset="0"/>
                <a:ea typeface="Batang" panose="02030600000101010101" pitchFamily="18" charset="-127"/>
                <a:cs typeface="Andalus" pitchFamily="18" charset="0"/>
              </a:rPr>
              <a:t>Ebu Said Bahadır Han (1316-1335) döneminden sonra ise </a:t>
            </a:r>
            <a:r>
              <a:rPr lang="tr-TR" altLang="tr-TR" sz="3200">
                <a:solidFill>
                  <a:srgbClr val="FF0000"/>
                </a:solidFill>
                <a:latin typeface="Andalus" pitchFamily="18" charset="0"/>
                <a:ea typeface="Batang" panose="02030600000101010101" pitchFamily="18" charset="-127"/>
                <a:cs typeface="Andalus" pitchFamily="18" charset="0"/>
              </a:rPr>
              <a:t>hakimiyetlerini</a:t>
            </a:r>
            <a:r>
              <a:rPr lang="tr-TR" altLang="tr-TR" sz="3200">
                <a:solidFill>
                  <a:srgbClr val="000000"/>
                </a:solidFill>
                <a:latin typeface="Andalus" pitchFamily="18" charset="0"/>
                <a:ea typeface="Batang" panose="02030600000101010101" pitchFamily="18" charset="-127"/>
                <a:cs typeface="Andalus" pitchFamily="18" charset="0"/>
              </a:rPr>
              <a:t> </a:t>
            </a:r>
            <a:r>
              <a:rPr lang="tr-TR" altLang="tr-TR" sz="3200">
                <a:solidFill>
                  <a:srgbClr val="FF0000"/>
                </a:solidFill>
                <a:latin typeface="Andalus" pitchFamily="18" charset="0"/>
                <a:ea typeface="Batang" panose="02030600000101010101" pitchFamily="18" charset="-127"/>
                <a:cs typeface="Andalus" pitchFamily="18" charset="0"/>
              </a:rPr>
              <a:t>yitirmişlerdir</a:t>
            </a:r>
            <a:r>
              <a:rPr lang="tr-TR" altLang="tr-TR" sz="3200">
                <a:solidFill>
                  <a:srgbClr val="000000"/>
                </a:solidFill>
                <a:latin typeface="Andalus" pitchFamily="18" charset="0"/>
                <a:ea typeface="Batang" panose="02030600000101010101" pitchFamily="18" charset="-127"/>
                <a:cs typeface="Andalus" pitchFamily="18" charset="0"/>
              </a:rPr>
              <a:t>.</a:t>
            </a:r>
          </a:p>
        </p:txBody>
      </p:sp>
    </p:spTree>
    <p:extLst>
      <p:ext uri="{BB962C8B-B14F-4D97-AF65-F5344CB8AC3E}">
        <p14:creationId xmlns:p14="http://schemas.microsoft.com/office/powerpoint/2010/main" val="72287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ADEFCC7E-ACEF-43C3-B3D0-53EC06ACD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23" y="44625"/>
            <a:ext cx="8475957" cy="6780766"/>
          </a:xfrm>
          <a:prstGeom prst="rect">
            <a:avLst/>
          </a:prstGeom>
        </p:spPr>
      </p:pic>
      <p:sp>
        <p:nvSpPr>
          <p:cNvPr id="6" name="Text Box 5">
            <a:extLst>
              <a:ext uri="{FF2B5EF4-FFF2-40B4-BE49-F238E27FC236}">
                <a16:creationId xmlns="" xmlns:a16="http://schemas.microsoft.com/office/drawing/2014/main" id="{EB1FE167-D9AF-45AF-81EC-AF03AB420E43}"/>
              </a:ext>
            </a:extLst>
          </p:cNvPr>
          <p:cNvSpPr txBox="1">
            <a:spLocks noChangeArrowheads="1"/>
          </p:cNvSpPr>
          <p:nvPr/>
        </p:nvSpPr>
        <p:spPr bwMode="auto">
          <a:xfrm>
            <a:off x="899592" y="260648"/>
            <a:ext cx="133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dirty="0"/>
              <a:t>İlhanlılar</a:t>
            </a:r>
          </a:p>
        </p:txBody>
      </p:sp>
    </p:spTree>
    <p:extLst>
      <p:ext uri="{BB962C8B-B14F-4D97-AF65-F5344CB8AC3E}">
        <p14:creationId xmlns:p14="http://schemas.microsoft.com/office/powerpoint/2010/main" val="188301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 xmlns:a16="http://schemas.microsoft.com/office/drawing/2014/main" id="{9147C6EB-14F3-4D8F-A8F6-665871A95572}"/>
              </a:ext>
            </a:extLst>
          </p:cNvPr>
          <p:cNvSpPr>
            <a:spLocks noChangeArrowheads="1"/>
          </p:cNvSpPr>
          <p:nvPr/>
        </p:nvSpPr>
        <p:spPr bwMode="auto">
          <a:xfrm>
            <a:off x="914400" y="727105"/>
            <a:ext cx="7086600" cy="4524315"/>
          </a:xfrm>
          <a:prstGeom prst="rect">
            <a:avLst/>
          </a:prstGeom>
          <a:noFill/>
          <a:ln>
            <a:noFill/>
          </a:ln>
          <a:effectLst/>
          <a:extLst/>
        </p:spPr>
        <p:txBody>
          <a:bodyPr anchor="ctr">
            <a:spAutoFit/>
          </a:bodyPr>
          <a:lstStyle/>
          <a:p>
            <a:pPr algn="just">
              <a:defRPr/>
            </a:pPr>
            <a:endParaRPr lang="tr-TR" sz="3200" dirty="0">
              <a:latin typeface="Andalus" pitchFamily="18" charset="-78"/>
              <a:ea typeface="Batang" pitchFamily="18" charset="-127"/>
              <a:cs typeface="Andalus" pitchFamily="18" charset="-78"/>
            </a:endParaRPr>
          </a:p>
          <a:p>
            <a:pPr algn="just">
              <a:defRPr/>
            </a:pPr>
            <a:r>
              <a:rPr lang="tr-TR" sz="3200" b="1" dirty="0">
                <a:solidFill>
                  <a:schemeClr val="accent6">
                    <a:lumMod val="50000"/>
                  </a:schemeClr>
                </a:solidFill>
                <a:latin typeface="Andalus" pitchFamily="18" charset="-78"/>
                <a:ea typeface="Batang" pitchFamily="18" charset="-127"/>
                <a:cs typeface="Andalus" pitchFamily="18" charset="-78"/>
              </a:rPr>
              <a:t>    MİMARİ</a:t>
            </a:r>
          </a:p>
          <a:p>
            <a:pPr algn="just">
              <a:defRPr/>
            </a:pPr>
            <a:endParaRPr lang="tr-TR" sz="3200" b="1" dirty="0">
              <a:solidFill>
                <a:schemeClr val="accent6">
                  <a:lumMod val="50000"/>
                </a:schemeClr>
              </a:solidFill>
              <a:latin typeface="Andalus" pitchFamily="18" charset="-78"/>
              <a:ea typeface="Batang" pitchFamily="18" charset="-127"/>
              <a:cs typeface="Andalus" pitchFamily="18" charset="-78"/>
            </a:endParaRPr>
          </a:p>
          <a:p>
            <a:pPr marL="457200" indent="-457200" algn="just">
              <a:buFont typeface="Wingdings" pitchFamily="2" charset="2"/>
              <a:buChar char="Ø"/>
              <a:defRPr/>
            </a:pPr>
            <a:r>
              <a:rPr lang="tr-TR" sz="3200" dirty="0">
                <a:latin typeface="Andalus" pitchFamily="18" charset="-78"/>
                <a:ea typeface="Batang" pitchFamily="18" charset="-127"/>
                <a:cs typeface="Andalus" pitchFamily="18" charset="-78"/>
              </a:rPr>
              <a:t>İlhanlılar </a:t>
            </a:r>
            <a:r>
              <a:rPr lang="tr-TR" sz="3200" dirty="0">
                <a:solidFill>
                  <a:srgbClr val="FF0000"/>
                </a:solidFill>
                <a:latin typeface="Andalus" pitchFamily="18" charset="-78"/>
                <a:ea typeface="Batang" pitchFamily="18" charset="-127"/>
                <a:cs typeface="Andalus" pitchFamily="18" charset="-78"/>
              </a:rPr>
              <a:t>İran</a:t>
            </a:r>
            <a:r>
              <a:rPr lang="tr-TR" sz="3200" dirty="0">
                <a:latin typeface="Andalus" pitchFamily="18" charset="-78"/>
                <a:ea typeface="Batang" pitchFamily="18" charset="-127"/>
                <a:cs typeface="Andalus" pitchFamily="18" charset="-78"/>
              </a:rPr>
              <a:t>, ve </a:t>
            </a:r>
            <a:r>
              <a:rPr lang="tr-TR" sz="3200" dirty="0">
                <a:solidFill>
                  <a:srgbClr val="FF0000"/>
                </a:solidFill>
                <a:latin typeface="Andalus" pitchFamily="18" charset="-78"/>
                <a:ea typeface="Batang" pitchFamily="18" charset="-127"/>
                <a:cs typeface="Andalus" pitchFamily="18" charset="-78"/>
              </a:rPr>
              <a:t>Anadolu’da</a:t>
            </a:r>
            <a:r>
              <a:rPr lang="tr-TR" sz="3200" dirty="0">
                <a:latin typeface="Andalus" pitchFamily="18" charset="-78"/>
                <a:ea typeface="Batang" pitchFamily="18" charset="-127"/>
                <a:cs typeface="Andalus" pitchFamily="18" charset="-78"/>
              </a:rPr>
              <a:t> (</a:t>
            </a:r>
            <a:r>
              <a:rPr lang="tr-TR" sz="3200" b="1" dirty="0">
                <a:solidFill>
                  <a:srgbClr val="FFC000"/>
                </a:solidFill>
                <a:latin typeface="Andalus" pitchFamily="18" charset="-78"/>
                <a:ea typeface="Batang" pitchFamily="18" charset="-127"/>
                <a:cs typeface="Andalus" pitchFamily="18" charset="-78"/>
              </a:rPr>
              <a:t>Erzurum</a:t>
            </a:r>
            <a:r>
              <a:rPr lang="tr-TR" sz="3200" b="1" dirty="0">
                <a:latin typeface="Andalus" pitchFamily="18" charset="-78"/>
                <a:ea typeface="Batang" pitchFamily="18" charset="-127"/>
                <a:cs typeface="Andalus" pitchFamily="18" charset="-78"/>
              </a:rPr>
              <a:t>, </a:t>
            </a:r>
            <a:r>
              <a:rPr lang="tr-TR" sz="3200" b="1" dirty="0">
                <a:solidFill>
                  <a:srgbClr val="92D050"/>
                </a:solidFill>
                <a:latin typeface="Andalus" pitchFamily="18" charset="-78"/>
                <a:ea typeface="Batang" pitchFamily="18" charset="-127"/>
                <a:cs typeface="Andalus" pitchFamily="18" charset="-78"/>
              </a:rPr>
              <a:t>Amasya</a:t>
            </a:r>
            <a:r>
              <a:rPr lang="tr-TR" sz="3200" b="1" dirty="0">
                <a:latin typeface="Andalus" pitchFamily="18" charset="-78"/>
                <a:ea typeface="Batang" pitchFamily="18" charset="-127"/>
                <a:cs typeface="Andalus" pitchFamily="18" charset="-78"/>
              </a:rPr>
              <a:t>, </a:t>
            </a:r>
            <a:r>
              <a:rPr lang="tr-TR" sz="3200" b="1" dirty="0">
                <a:solidFill>
                  <a:srgbClr val="0070C0"/>
                </a:solidFill>
                <a:latin typeface="Andalus" pitchFamily="18" charset="-78"/>
                <a:ea typeface="Batang" pitchFamily="18" charset="-127"/>
                <a:cs typeface="Andalus" pitchFamily="18" charset="-78"/>
              </a:rPr>
              <a:t>Tokat</a:t>
            </a:r>
            <a:r>
              <a:rPr lang="tr-TR" sz="3200" b="1" dirty="0">
                <a:latin typeface="Andalus" pitchFamily="18" charset="-78"/>
                <a:ea typeface="Batang" pitchFamily="18" charset="-127"/>
                <a:cs typeface="Andalus" pitchFamily="18" charset="-78"/>
              </a:rPr>
              <a:t> ve </a:t>
            </a:r>
            <a:r>
              <a:rPr lang="tr-TR" sz="3200" b="1" dirty="0" smtClean="0">
                <a:solidFill>
                  <a:srgbClr val="7030A0"/>
                </a:solidFill>
                <a:latin typeface="Andalus" pitchFamily="18" charset="-78"/>
                <a:ea typeface="Batang" pitchFamily="18" charset="-127"/>
                <a:cs typeface="Andalus" pitchFamily="18" charset="-78"/>
              </a:rPr>
              <a:t>Niğde </a:t>
            </a:r>
            <a:r>
              <a:rPr lang="tr-TR" sz="3200" dirty="0" smtClean="0">
                <a:latin typeface="Andalus" pitchFamily="18" charset="-78"/>
                <a:ea typeface="Batang" pitchFamily="18" charset="-127"/>
                <a:cs typeface="Andalus" pitchFamily="18" charset="-78"/>
              </a:rPr>
              <a:t>gibi illerde</a:t>
            </a:r>
            <a:r>
              <a:rPr lang="tr-TR" sz="3200" dirty="0" smtClean="0">
                <a:solidFill>
                  <a:srgbClr val="7030A0"/>
                </a:solidFill>
                <a:latin typeface="Andalus" pitchFamily="18" charset="-78"/>
                <a:ea typeface="Batang" pitchFamily="18" charset="-127"/>
                <a:cs typeface="Andalus" pitchFamily="18" charset="-78"/>
              </a:rPr>
              <a:t>)</a:t>
            </a:r>
            <a:r>
              <a:rPr lang="tr-TR" sz="3200" dirty="0" smtClean="0">
                <a:latin typeface="Andalus" pitchFamily="18" charset="-78"/>
                <a:ea typeface="Batang" pitchFamily="18" charset="-127"/>
                <a:cs typeface="Andalus" pitchFamily="18" charset="-78"/>
              </a:rPr>
              <a:t> </a:t>
            </a:r>
            <a:r>
              <a:rPr lang="tr-TR" sz="3200" dirty="0">
                <a:latin typeface="Andalus" pitchFamily="18" charset="-78"/>
                <a:ea typeface="Batang" pitchFamily="18" charset="-127"/>
                <a:cs typeface="Andalus" pitchFamily="18" charset="-78"/>
              </a:rPr>
              <a:t>yoğun imar faaliyetlerinde bulunmuşlardır.</a:t>
            </a:r>
          </a:p>
          <a:p>
            <a:pPr marL="457200" indent="-457200" algn="just">
              <a:buFont typeface="Wingdings" pitchFamily="2" charset="2"/>
              <a:buChar char="Ø"/>
              <a:defRPr/>
            </a:pPr>
            <a:endParaRPr lang="tr-TR" sz="3200" dirty="0">
              <a:latin typeface="Andalus" pitchFamily="18" charset="-78"/>
              <a:ea typeface="Batang" pitchFamily="18" charset="-127"/>
              <a:cs typeface="Andalus" pitchFamily="18" charset="-78"/>
            </a:endParaRPr>
          </a:p>
          <a:p>
            <a:pPr algn="just">
              <a:defRPr/>
            </a:pPr>
            <a:r>
              <a:rPr lang="tr-TR" sz="3200" dirty="0">
                <a:latin typeface="Andalus" pitchFamily="18" charset="-78"/>
                <a:ea typeface="Batang" pitchFamily="18" charset="-127"/>
                <a:cs typeface="Andalus" pitchFamily="18" charset="-78"/>
              </a:rPr>
              <a:t>	</a:t>
            </a:r>
          </a:p>
        </p:txBody>
      </p:sp>
    </p:spTree>
    <p:extLst>
      <p:ext uri="{BB962C8B-B14F-4D97-AF65-F5344CB8AC3E}">
        <p14:creationId xmlns:p14="http://schemas.microsoft.com/office/powerpoint/2010/main" val="327328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ikdörtgen 1">
            <a:extLst>
              <a:ext uri="{FF2B5EF4-FFF2-40B4-BE49-F238E27FC236}">
                <a16:creationId xmlns="" xmlns:a16="http://schemas.microsoft.com/office/drawing/2014/main" id="{CF8F9053-2B03-4F2D-B71D-5B7BDC626433}"/>
              </a:ext>
            </a:extLst>
          </p:cNvPr>
          <p:cNvSpPr>
            <a:spLocks noChangeArrowheads="1"/>
          </p:cNvSpPr>
          <p:nvPr/>
        </p:nvSpPr>
        <p:spPr bwMode="auto">
          <a:xfrm>
            <a:off x="762000" y="1524000"/>
            <a:ext cx="70135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r>
              <a:rPr lang="tr-TR" altLang="tr-TR" sz="3200" dirty="0">
                <a:solidFill>
                  <a:srgbClr val="C00000"/>
                </a:solidFill>
                <a:latin typeface="Andalus" pitchFamily="18" charset="0"/>
                <a:ea typeface="Batang" panose="02030600000101010101" pitchFamily="18" charset="-127"/>
                <a:cs typeface="Andalus" pitchFamily="18" charset="0"/>
              </a:rPr>
              <a:t>Bu dönemin </a:t>
            </a:r>
            <a:r>
              <a:rPr lang="tr-TR" altLang="tr-TR" sz="3200" dirty="0" smtClean="0">
                <a:solidFill>
                  <a:srgbClr val="FF0000"/>
                </a:solidFill>
                <a:latin typeface="Andalus" pitchFamily="18" charset="0"/>
                <a:ea typeface="Batang" panose="02030600000101010101" pitchFamily="18" charset="-127"/>
                <a:cs typeface="Andalus" pitchFamily="18" charset="0"/>
              </a:rPr>
              <a:t>mimarisi</a:t>
            </a:r>
            <a:r>
              <a:rPr lang="tr-TR" altLang="tr-TR" sz="3200" dirty="0" smtClean="0">
                <a:solidFill>
                  <a:srgbClr val="FF0000"/>
                </a:solidFill>
                <a:latin typeface="Andalus" pitchFamily="18" charset="0"/>
                <a:ea typeface="Batang" panose="02030600000101010101" pitchFamily="18" charset="-127"/>
                <a:cs typeface="Andalus" pitchFamily="18" charset="0"/>
              </a:rPr>
              <a:t>nin özellikleri</a:t>
            </a:r>
          </a:p>
          <a:p>
            <a:pPr marL="0" indent="0" algn="just" eaLnBrk="1" hangingPunct="1"/>
            <a:endParaRPr lang="tr-TR" altLang="tr-TR" sz="3200" dirty="0">
              <a:solidFill>
                <a:srgbClr val="000000"/>
              </a:solidFill>
              <a:latin typeface="Andalus" pitchFamily="18" charset="0"/>
              <a:ea typeface="Batang" panose="02030600000101010101" pitchFamily="18" charset="-127"/>
              <a:cs typeface="Andalus" pitchFamily="18" charset="0"/>
            </a:endParaRPr>
          </a:p>
          <a:p>
            <a:pPr algn="just" eaLnBrk="1" hangingPunct="1"/>
            <a:r>
              <a:rPr lang="tr-TR" altLang="tr-TR" sz="3200" dirty="0">
                <a:solidFill>
                  <a:srgbClr val="000000"/>
                </a:solidFill>
                <a:latin typeface="Andalus" pitchFamily="18" charset="0"/>
                <a:ea typeface="Batang" panose="02030600000101010101" pitchFamily="18" charset="-127"/>
                <a:cs typeface="Andalus" pitchFamily="18" charset="0"/>
              </a:rPr>
              <a:t>	- </a:t>
            </a:r>
            <a:r>
              <a:rPr lang="tr-TR" altLang="tr-TR" sz="3200" dirty="0" err="1">
                <a:solidFill>
                  <a:srgbClr val="000000"/>
                </a:solidFill>
                <a:latin typeface="Andalus" pitchFamily="18" charset="0"/>
                <a:ea typeface="Batang" panose="02030600000101010101" pitchFamily="18" charset="-127"/>
                <a:cs typeface="Andalus" pitchFamily="18" charset="0"/>
              </a:rPr>
              <a:t>inşaî</a:t>
            </a:r>
            <a:r>
              <a:rPr lang="tr-TR" altLang="tr-TR" sz="3200" dirty="0">
                <a:solidFill>
                  <a:srgbClr val="000000"/>
                </a:solidFill>
                <a:latin typeface="Andalus" pitchFamily="18" charset="0"/>
                <a:ea typeface="Batang" panose="02030600000101010101" pitchFamily="18" charset="-127"/>
                <a:cs typeface="Andalus" pitchFamily="18" charset="0"/>
              </a:rPr>
              <a:t> teknikler, </a:t>
            </a:r>
          </a:p>
          <a:p>
            <a:pPr algn="just" eaLnBrk="1" hangingPunct="1"/>
            <a:r>
              <a:rPr lang="tr-TR" altLang="tr-TR" sz="3200" dirty="0">
                <a:solidFill>
                  <a:srgbClr val="000000"/>
                </a:solidFill>
                <a:latin typeface="Andalus" pitchFamily="18" charset="0"/>
                <a:ea typeface="Batang" panose="02030600000101010101" pitchFamily="18" charset="-127"/>
                <a:cs typeface="Andalus" pitchFamily="18" charset="0"/>
              </a:rPr>
              <a:t>	- bina tipleri </a:t>
            </a:r>
          </a:p>
          <a:p>
            <a:pPr algn="just" eaLnBrk="1" hangingPunct="1"/>
            <a:r>
              <a:rPr lang="tr-TR" altLang="tr-TR" sz="3200" dirty="0">
                <a:solidFill>
                  <a:srgbClr val="000000"/>
                </a:solidFill>
                <a:latin typeface="Andalus" pitchFamily="18" charset="0"/>
                <a:ea typeface="Batang" panose="02030600000101010101" pitchFamily="18" charset="-127"/>
                <a:cs typeface="Andalus" pitchFamily="18" charset="0"/>
              </a:rPr>
              <a:t>	- tezyinat </a:t>
            </a:r>
          </a:p>
          <a:p>
            <a:pPr algn="just" eaLnBrk="1" hangingPunct="1"/>
            <a:r>
              <a:rPr lang="tr-TR" altLang="tr-TR" sz="3200" dirty="0">
                <a:solidFill>
                  <a:srgbClr val="000000"/>
                </a:solidFill>
                <a:latin typeface="Andalus" pitchFamily="18" charset="0"/>
                <a:ea typeface="Batang" panose="02030600000101010101" pitchFamily="18" charset="-127"/>
                <a:cs typeface="Andalus" pitchFamily="18" charset="0"/>
              </a:rPr>
              <a:t>	konularında daha çok </a:t>
            </a:r>
            <a:r>
              <a:rPr lang="tr-TR" altLang="tr-TR" sz="3200" dirty="0">
                <a:solidFill>
                  <a:srgbClr val="FF0000"/>
                </a:solidFill>
                <a:latin typeface="Andalus" pitchFamily="18" charset="0"/>
                <a:ea typeface="Batang" panose="02030600000101010101" pitchFamily="18" charset="-127"/>
                <a:cs typeface="Andalus" pitchFamily="18" charset="0"/>
              </a:rPr>
              <a:t>Büyük Selçuklu</a:t>
            </a:r>
            <a:r>
              <a:rPr lang="tr-TR" altLang="tr-TR" sz="3200" dirty="0">
                <a:solidFill>
                  <a:srgbClr val="000000"/>
                </a:solidFill>
                <a:latin typeface="Andalus" pitchFamily="18" charset="0"/>
                <a:ea typeface="Batang" panose="02030600000101010101" pitchFamily="18" charset="-127"/>
                <a:cs typeface="Andalus" pitchFamily="18" charset="0"/>
              </a:rPr>
              <a:t> geleneğini devam ettirmekle birlikte, birtakım </a:t>
            </a:r>
            <a:r>
              <a:rPr lang="tr-TR" altLang="tr-TR" sz="3200" dirty="0">
                <a:solidFill>
                  <a:srgbClr val="FF0000"/>
                </a:solidFill>
                <a:latin typeface="Andalus" pitchFamily="18" charset="0"/>
                <a:ea typeface="Batang" panose="02030600000101010101" pitchFamily="18" charset="-127"/>
                <a:cs typeface="Andalus" pitchFamily="18" charset="0"/>
              </a:rPr>
              <a:t>yenilikler</a:t>
            </a:r>
            <a:r>
              <a:rPr lang="tr-TR" altLang="tr-TR" sz="3200" dirty="0">
                <a:solidFill>
                  <a:srgbClr val="000000"/>
                </a:solidFill>
                <a:latin typeface="Andalus" pitchFamily="18" charset="0"/>
                <a:ea typeface="Batang" panose="02030600000101010101" pitchFamily="18" charset="-127"/>
                <a:cs typeface="Andalus" pitchFamily="18" charset="0"/>
              </a:rPr>
              <a:t> de sergilemektedir. </a:t>
            </a:r>
          </a:p>
        </p:txBody>
      </p:sp>
    </p:spTree>
    <p:extLst>
      <p:ext uri="{BB962C8B-B14F-4D97-AF65-F5344CB8AC3E}">
        <p14:creationId xmlns:p14="http://schemas.microsoft.com/office/powerpoint/2010/main" val="141412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 xmlns:a16="http://schemas.microsoft.com/office/drawing/2014/main" id="{78D930A6-9E27-44B3-A128-106D672DDD6F}"/>
              </a:ext>
            </a:extLst>
          </p:cNvPr>
          <p:cNvSpPr>
            <a:spLocks noChangeArrowheads="1"/>
          </p:cNvSpPr>
          <p:nvPr/>
        </p:nvSpPr>
        <p:spPr bwMode="auto">
          <a:xfrm>
            <a:off x="609600" y="855692"/>
            <a:ext cx="7467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buFont typeface="Wingdings" panose="05000000000000000000" pitchFamily="2" charset="2"/>
              <a:buChar char="Ø"/>
            </a:pPr>
            <a:r>
              <a:rPr lang="tr-TR" altLang="tr-TR" sz="3200" dirty="0" smtClean="0">
                <a:solidFill>
                  <a:srgbClr val="FF0000"/>
                </a:solidFill>
                <a:latin typeface="Andalus" pitchFamily="18" charset="0"/>
                <a:cs typeface="Andalus" pitchFamily="18" charset="0"/>
              </a:rPr>
              <a:t>Malzeme</a:t>
            </a:r>
            <a:r>
              <a:rPr lang="tr-TR" altLang="tr-TR" sz="3200" dirty="0" smtClean="0">
                <a:latin typeface="Andalus" pitchFamily="18" charset="0"/>
                <a:cs typeface="Andalus" pitchFamily="18" charset="0"/>
              </a:rPr>
              <a:t>;</a:t>
            </a:r>
            <a:endParaRPr lang="tr-TR" altLang="tr-TR" sz="3200" dirty="0">
              <a:latin typeface="Andalus" pitchFamily="18" charset="0"/>
              <a:cs typeface="Andalus" pitchFamily="18" charset="0"/>
            </a:endParaRPr>
          </a:p>
          <a:p>
            <a:pPr algn="justLow" eaLnBrk="1" hangingPunct="1">
              <a:buFont typeface="Wingdings" panose="05000000000000000000" pitchFamily="2" charset="2"/>
              <a:buChar char="Ø"/>
            </a:pPr>
            <a:endParaRPr lang="tr-TR" altLang="tr-TR" sz="3200" dirty="0">
              <a:latin typeface="Andalus" pitchFamily="18" charset="0"/>
              <a:cs typeface="Andalus" pitchFamily="18" charset="0"/>
            </a:endParaRPr>
          </a:p>
          <a:p>
            <a:pPr algn="justLow" eaLnBrk="1" hangingPunct="1">
              <a:buFont typeface="Arial" panose="020B0604020202020204" pitchFamily="34" charset="0"/>
              <a:buChar char="•"/>
            </a:pPr>
            <a:r>
              <a:rPr lang="tr-TR" altLang="tr-TR" sz="3200" dirty="0">
                <a:latin typeface="Andalus" pitchFamily="18" charset="0"/>
                <a:cs typeface="Andalus" pitchFamily="18" charset="0"/>
              </a:rPr>
              <a:t>İran’da </a:t>
            </a:r>
            <a:r>
              <a:rPr lang="tr-TR" altLang="tr-TR" sz="3200" dirty="0" smtClean="0">
                <a:latin typeface="Andalus" pitchFamily="18" charset="0"/>
                <a:cs typeface="Andalus" pitchFamily="18" charset="0"/>
              </a:rPr>
              <a:t>		</a:t>
            </a:r>
            <a:r>
              <a:rPr lang="tr-TR" altLang="tr-TR" sz="3200" dirty="0" smtClean="0">
                <a:solidFill>
                  <a:srgbClr val="FF0000"/>
                </a:solidFill>
                <a:latin typeface="Andalus" pitchFamily="18" charset="0"/>
                <a:cs typeface="Andalus" pitchFamily="18" charset="0"/>
              </a:rPr>
              <a:t>tuğla</a:t>
            </a:r>
            <a:r>
              <a:rPr lang="tr-TR" altLang="tr-TR" sz="3200" dirty="0">
                <a:solidFill>
                  <a:srgbClr val="FF0000"/>
                </a:solidFill>
                <a:latin typeface="Andalus" pitchFamily="18" charset="0"/>
                <a:cs typeface="Andalus" pitchFamily="18" charset="0"/>
              </a:rPr>
              <a:t>,</a:t>
            </a:r>
          </a:p>
          <a:p>
            <a:pPr algn="justLow" eaLnBrk="1" hangingPunct="1">
              <a:buFont typeface="Arial" panose="020B0604020202020204" pitchFamily="34" charset="0"/>
              <a:buChar char="•"/>
            </a:pPr>
            <a:r>
              <a:rPr lang="tr-TR" altLang="tr-TR" sz="3200" dirty="0">
                <a:latin typeface="Andalus" pitchFamily="18" charset="0"/>
                <a:cs typeface="Andalus" pitchFamily="18" charset="0"/>
              </a:rPr>
              <a:t>Anadolu’da </a:t>
            </a:r>
            <a:r>
              <a:rPr lang="tr-TR" altLang="tr-TR" sz="3200" dirty="0" smtClean="0">
                <a:latin typeface="Andalus" pitchFamily="18" charset="0"/>
                <a:cs typeface="Andalus" pitchFamily="18" charset="0"/>
              </a:rPr>
              <a:t>	</a:t>
            </a:r>
            <a:r>
              <a:rPr lang="tr-TR" altLang="tr-TR" sz="3200" dirty="0" smtClean="0">
                <a:solidFill>
                  <a:srgbClr val="FF0000"/>
                </a:solidFill>
                <a:latin typeface="Andalus" pitchFamily="18" charset="0"/>
                <a:cs typeface="Andalus" pitchFamily="18" charset="0"/>
              </a:rPr>
              <a:t>taş</a:t>
            </a:r>
            <a:r>
              <a:rPr lang="tr-TR" altLang="tr-TR" sz="3200" dirty="0" smtClean="0">
                <a:latin typeface="Andalus" pitchFamily="18" charset="0"/>
                <a:cs typeface="Andalus" pitchFamily="18" charset="0"/>
              </a:rPr>
              <a:t>  		kullanılmıştır</a:t>
            </a:r>
            <a:r>
              <a:rPr lang="tr-TR" altLang="tr-TR" sz="3200" dirty="0">
                <a:latin typeface="Andalus" pitchFamily="18" charset="0"/>
                <a:cs typeface="Andalus" pitchFamily="18" charset="0"/>
              </a:rPr>
              <a:t>. </a:t>
            </a:r>
          </a:p>
          <a:p>
            <a:pPr algn="justLow" eaLnBrk="1" hangingPunct="1">
              <a:buFont typeface="Wingdings" panose="05000000000000000000" pitchFamily="2" charset="2"/>
              <a:buChar char="Ø"/>
            </a:pPr>
            <a:endParaRPr lang="tr-TR" altLang="tr-TR" sz="3200" dirty="0">
              <a:latin typeface="Andalus" pitchFamily="18" charset="0"/>
              <a:cs typeface="Andalus" pitchFamily="18" charset="0"/>
            </a:endParaRPr>
          </a:p>
          <a:p>
            <a:pPr algn="justLow" eaLnBrk="1" hangingPunct="1">
              <a:buFont typeface="Wingdings" panose="05000000000000000000" pitchFamily="2" charset="2"/>
              <a:buChar char="Ø"/>
            </a:pPr>
            <a:endParaRPr lang="tr-TR" altLang="tr-TR" sz="3200" dirty="0">
              <a:latin typeface="Andalus" pitchFamily="18" charset="0"/>
              <a:cs typeface="Andalus" pitchFamily="18" charset="0"/>
            </a:endParaRPr>
          </a:p>
          <a:p>
            <a:pPr algn="justLow" eaLnBrk="1" hangingPunct="1">
              <a:buFont typeface="Wingdings" panose="05000000000000000000" pitchFamily="2" charset="2"/>
              <a:buChar char="Ø"/>
            </a:pPr>
            <a:r>
              <a:rPr lang="tr-TR" altLang="tr-TR" sz="3200" dirty="0" smtClean="0">
                <a:solidFill>
                  <a:srgbClr val="FF0000"/>
                </a:solidFill>
                <a:latin typeface="Andalus" pitchFamily="18" charset="0"/>
                <a:cs typeface="Andalus" pitchFamily="18" charset="0"/>
              </a:rPr>
              <a:t>Tezyinat</a:t>
            </a:r>
            <a:r>
              <a:rPr lang="tr-TR" altLang="tr-TR" sz="3200" dirty="0" smtClean="0">
                <a:latin typeface="Andalus" pitchFamily="18" charset="0"/>
                <a:cs typeface="Andalus" pitchFamily="18" charset="0"/>
              </a:rPr>
              <a:t>;</a:t>
            </a:r>
            <a:r>
              <a:rPr lang="tr-TR" altLang="tr-TR" sz="3200" dirty="0" smtClean="0">
                <a:solidFill>
                  <a:srgbClr val="FF0000"/>
                </a:solidFill>
                <a:latin typeface="Andalus" pitchFamily="18" charset="0"/>
                <a:cs typeface="Andalus" pitchFamily="18" charset="0"/>
              </a:rPr>
              <a:t> </a:t>
            </a:r>
            <a:endParaRPr lang="tr-TR" altLang="tr-TR" sz="3200" dirty="0">
              <a:solidFill>
                <a:srgbClr val="FF0000"/>
              </a:solidFill>
              <a:latin typeface="Andalus" pitchFamily="18" charset="0"/>
              <a:cs typeface="Andalus" pitchFamily="18" charset="0"/>
            </a:endParaRPr>
          </a:p>
          <a:p>
            <a:pPr algn="justLow" eaLnBrk="1" hangingPunct="1">
              <a:buFont typeface="Arial" panose="020B0604020202020204" pitchFamily="34" charset="0"/>
              <a:buChar char="•"/>
            </a:pPr>
            <a:r>
              <a:rPr lang="tr-TR" altLang="tr-TR" sz="3200" dirty="0">
                <a:solidFill>
                  <a:srgbClr val="FF0000"/>
                </a:solidFill>
                <a:latin typeface="Andalus" pitchFamily="18" charset="0"/>
                <a:cs typeface="Andalus" pitchFamily="18" charset="0"/>
              </a:rPr>
              <a:t>alçı</a:t>
            </a:r>
            <a:r>
              <a:rPr lang="tr-TR" altLang="tr-TR" sz="3200" dirty="0">
                <a:latin typeface="Andalus" pitchFamily="18" charset="0"/>
                <a:cs typeface="Andalus" pitchFamily="18" charset="0"/>
              </a:rPr>
              <a:t>, </a:t>
            </a:r>
            <a:r>
              <a:rPr lang="tr-TR" altLang="tr-TR" sz="3200" dirty="0">
                <a:solidFill>
                  <a:srgbClr val="FF0000"/>
                </a:solidFill>
                <a:latin typeface="Andalus" pitchFamily="18" charset="0"/>
                <a:cs typeface="Andalus" pitchFamily="18" charset="0"/>
              </a:rPr>
              <a:t>tuğla</a:t>
            </a:r>
            <a:r>
              <a:rPr lang="tr-TR" altLang="tr-TR" sz="3200" dirty="0">
                <a:latin typeface="Andalus" pitchFamily="18" charset="0"/>
                <a:cs typeface="Andalus" pitchFamily="18" charset="0"/>
              </a:rPr>
              <a:t>, </a:t>
            </a:r>
            <a:r>
              <a:rPr lang="tr-TR" altLang="tr-TR" sz="3200" dirty="0">
                <a:solidFill>
                  <a:srgbClr val="FF0000"/>
                </a:solidFill>
                <a:latin typeface="Andalus" pitchFamily="18" charset="0"/>
                <a:cs typeface="Andalus" pitchFamily="18" charset="0"/>
              </a:rPr>
              <a:t>sırlı tuğla, çini </a:t>
            </a:r>
            <a:r>
              <a:rPr lang="tr-TR" altLang="tr-TR" sz="3200" dirty="0">
                <a:latin typeface="Andalus" pitchFamily="18" charset="0"/>
                <a:cs typeface="Andalus" pitchFamily="18" charset="0"/>
              </a:rPr>
              <a:t>ve</a:t>
            </a:r>
            <a:r>
              <a:rPr lang="tr-TR" altLang="tr-TR" sz="3200" dirty="0">
                <a:solidFill>
                  <a:srgbClr val="FF0000"/>
                </a:solidFill>
                <a:latin typeface="Andalus" pitchFamily="18" charset="0"/>
                <a:cs typeface="Andalus" pitchFamily="18" charset="0"/>
              </a:rPr>
              <a:t> yazı</a:t>
            </a:r>
            <a:r>
              <a:rPr lang="tr-TR" altLang="tr-TR" sz="3200" dirty="0">
                <a:latin typeface="Andalus" pitchFamily="18" charset="0"/>
                <a:cs typeface="Andalus" pitchFamily="18" charset="0"/>
              </a:rPr>
              <a:t> tercih edilmiştir.</a:t>
            </a:r>
          </a:p>
        </p:txBody>
      </p:sp>
    </p:spTree>
    <p:extLst>
      <p:ext uri="{BB962C8B-B14F-4D97-AF65-F5344CB8AC3E}">
        <p14:creationId xmlns:p14="http://schemas.microsoft.com/office/powerpoint/2010/main" val="870924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 xmlns:a16="http://schemas.microsoft.com/office/drawing/2014/main" id="{05B3D63C-7010-4E62-89C0-E5616B174097}"/>
              </a:ext>
            </a:extLst>
          </p:cNvPr>
          <p:cNvSpPr>
            <a:spLocks noChangeArrowheads="1"/>
          </p:cNvSpPr>
          <p:nvPr/>
        </p:nvSpPr>
        <p:spPr bwMode="auto">
          <a:xfrm>
            <a:off x="381000" y="963613"/>
            <a:ext cx="8382000" cy="4986337"/>
          </a:xfrm>
          <a:prstGeom prst="rect">
            <a:avLst/>
          </a:prstGeom>
          <a:noFill/>
          <a:ln>
            <a:noFill/>
          </a:ln>
          <a:effectLst/>
          <a:extLst/>
        </p:spPr>
        <p:txBody>
          <a:bodyPr anchor="ctr">
            <a:spAutoFit/>
          </a:bodyPr>
          <a:lstStyle/>
          <a:p>
            <a:pPr>
              <a:defRPr/>
            </a:pPr>
            <a:r>
              <a:rPr lang="tr-TR" sz="3200" dirty="0">
                <a:solidFill>
                  <a:srgbClr val="0070C0"/>
                </a:solidFill>
                <a:latin typeface="Andalus" pitchFamily="18" charset="-78"/>
                <a:cs typeface="Andalus" pitchFamily="18" charset="-78"/>
              </a:rPr>
              <a:t>    </a:t>
            </a:r>
            <a:r>
              <a:rPr lang="tr-TR" sz="3200" b="1" dirty="0" err="1">
                <a:solidFill>
                  <a:srgbClr val="0070C0"/>
                </a:solidFill>
                <a:latin typeface="Andalus" pitchFamily="18" charset="-78"/>
                <a:cs typeface="Andalus" pitchFamily="18" charset="-78"/>
              </a:rPr>
              <a:t>İlhanlılar’ın</a:t>
            </a:r>
            <a:r>
              <a:rPr lang="tr-TR" sz="3200" b="1" dirty="0">
                <a:solidFill>
                  <a:srgbClr val="0070C0"/>
                </a:solidFill>
                <a:latin typeface="Andalus" pitchFamily="18" charset="-78"/>
                <a:cs typeface="Andalus" pitchFamily="18" charset="-78"/>
              </a:rPr>
              <a:t> Anadolu dışındaki eserleri:</a:t>
            </a:r>
          </a:p>
          <a:p>
            <a:pPr>
              <a:defRPr/>
            </a:pPr>
            <a:endParaRPr lang="tr-TR" sz="3200" dirty="0">
              <a:solidFill>
                <a:srgbClr val="0070C0"/>
              </a:solidFill>
              <a:latin typeface="Andalus" pitchFamily="18" charset="-78"/>
              <a:cs typeface="Andalus" pitchFamily="18" charset="-78"/>
            </a:endParaRPr>
          </a:p>
          <a:p>
            <a:pPr marL="457200" indent="-457200">
              <a:buFont typeface="Wingdings" pitchFamily="2" charset="2"/>
              <a:buChar char="ü"/>
              <a:defRPr/>
            </a:pPr>
            <a:r>
              <a:rPr lang="tr-TR" sz="3200" dirty="0" err="1">
                <a:latin typeface="Andalus" pitchFamily="18" charset="-78"/>
                <a:cs typeface="Andalus" pitchFamily="18" charset="-78"/>
              </a:rPr>
              <a:t>Netenz</a:t>
            </a:r>
            <a:r>
              <a:rPr lang="tr-TR" sz="3200" b="1" dirty="0">
                <a:latin typeface="Andalus" pitchFamily="18" charset="-78"/>
                <a:cs typeface="Andalus" pitchFamily="18" charset="-78"/>
              </a:rPr>
              <a:t> Şeyh </a:t>
            </a:r>
            <a:r>
              <a:rPr lang="tr-TR" sz="3200" b="1" dirty="0" err="1">
                <a:latin typeface="Andalus" pitchFamily="18" charset="-78"/>
                <a:cs typeface="Andalus" pitchFamily="18" charset="-78"/>
              </a:rPr>
              <a:t>Abdüssamed</a:t>
            </a:r>
            <a:r>
              <a:rPr lang="tr-TR" sz="3200" b="1" dirty="0">
                <a:latin typeface="Andalus" pitchFamily="18" charset="-78"/>
                <a:cs typeface="Andalus" pitchFamily="18" charset="-78"/>
              </a:rPr>
              <a:t> </a:t>
            </a:r>
            <a:r>
              <a:rPr lang="tr-TR" sz="3200" b="1" dirty="0" err="1">
                <a:latin typeface="Andalus" pitchFamily="18" charset="-78"/>
                <a:cs typeface="Andalus" pitchFamily="18" charset="-78"/>
              </a:rPr>
              <a:t>İsfehani</a:t>
            </a:r>
            <a:r>
              <a:rPr lang="tr-TR" sz="3200" b="1" dirty="0">
                <a:latin typeface="Andalus" pitchFamily="18" charset="-78"/>
                <a:cs typeface="Andalus" pitchFamily="18" charset="-78"/>
              </a:rPr>
              <a:t> Külliyesi</a:t>
            </a:r>
            <a:r>
              <a:rPr lang="tr-TR" sz="3200" dirty="0">
                <a:latin typeface="Andalus" pitchFamily="18" charset="-78"/>
                <a:cs typeface="Andalus" pitchFamily="18" charset="-78"/>
              </a:rPr>
              <a:t> </a:t>
            </a:r>
            <a:r>
              <a:rPr lang="tr-TR" sz="3200" dirty="0" smtClean="0">
                <a:latin typeface="Andalus" pitchFamily="18" charset="-78"/>
                <a:cs typeface="Andalus" pitchFamily="18" charset="-78"/>
              </a:rPr>
              <a:t>						(</a:t>
            </a:r>
            <a:r>
              <a:rPr lang="tr-TR" sz="3200" dirty="0">
                <a:latin typeface="Andalus" pitchFamily="18" charset="-78"/>
                <a:cs typeface="Andalus" pitchFamily="18" charset="-78"/>
              </a:rPr>
              <a:t>1304-1308) </a:t>
            </a:r>
          </a:p>
          <a:p>
            <a:pPr marL="457200" indent="-457200">
              <a:buFont typeface="Wingdings" pitchFamily="2" charset="2"/>
              <a:buChar char="ü"/>
              <a:defRPr/>
            </a:pPr>
            <a:r>
              <a:rPr lang="tr-TR" sz="3200" dirty="0">
                <a:latin typeface="Andalus" pitchFamily="18" charset="-78"/>
                <a:cs typeface="Andalus" pitchFamily="18" charset="-78"/>
              </a:rPr>
              <a:t>Tebriz</a:t>
            </a:r>
            <a:r>
              <a:rPr lang="tr-TR" sz="3200" b="1" dirty="0">
                <a:latin typeface="Andalus" pitchFamily="18" charset="-78"/>
                <a:cs typeface="Andalus" pitchFamily="18" charset="-78"/>
              </a:rPr>
              <a:t> </a:t>
            </a:r>
            <a:r>
              <a:rPr lang="tr-TR" sz="3200" b="1" dirty="0" err="1">
                <a:latin typeface="Andalus" pitchFamily="18" charset="-78"/>
                <a:cs typeface="Andalus" pitchFamily="18" charset="-78"/>
              </a:rPr>
              <a:t>Mescid</a:t>
            </a:r>
            <a:r>
              <a:rPr lang="tr-TR" sz="3200" b="1" dirty="0">
                <a:latin typeface="Andalus" pitchFamily="18" charset="-78"/>
                <a:cs typeface="Andalus" pitchFamily="18" charset="-78"/>
              </a:rPr>
              <a:t>-i Ali </a:t>
            </a:r>
            <a:r>
              <a:rPr lang="tr-TR" sz="3200" b="1" dirty="0" smtClean="0">
                <a:latin typeface="Andalus" pitchFamily="18" charset="-78"/>
                <a:cs typeface="Andalus" pitchFamily="18" charset="-78"/>
              </a:rPr>
              <a:t>Şah		</a:t>
            </a:r>
            <a:r>
              <a:rPr lang="tr-TR" sz="3200" dirty="0" smtClean="0">
                <a:latin typeface="Andalus" pitchFamily="18" charset="-78"/>
                <a:cs typeface="Andalus" pitchFamily="18" charset="-78"/>
              </a:rPr>
              <a:t> </a:t>
            </a:r>
            <a:r>
              <a:rPr lang="tr-TR" sz="3200" dirty="0">
                <a:latin typeface="Andalus" pitchFamily="18" charset="-78"/>
                <a:cs typeface="Andalus" pitchFamily="18" charset="-78"/>
              </a:rPr>
              <a:t>(1310-1320),</a:t>
            </a:r>
          </a:p>
          <a:p>
            <a:pPr marL="457200" indent="-457200">
              <a:buFont typeface="Wingdings" pitchFamily="2" charset="2"/>
              <a:buChar char="ü"/>
              <a:defRPr/>
            </a:pPr>
            <a:r>
              <a:rPr lang="tr-TR" sz="3200" dirty="0" err="1">
                <a:latin typeface="Andalus" pitchFamily="18" charset="-78"/>
                <a:cs typeface="Andalus" pitchFamily="18" charset="-78"/>
              </a:rPr>
              <a:t>Veramin</a:t>
            </a:r>
            <a:r>
              <a:rPr lang="tr-TR" sz="3200" b="1" dirty="0">
                <a:latin typeface="Andalus" pitchFamily="18" charset="-78"/>
                <a:cs typeface="Andalus" pitchFamily="18" charset="-78"/>
              </a:rPr>
              <a:t> </a:t>
            </a:r>
            <a:r>
              <a:rPr lang="tr-TR" sz="3200" b="1" dirty="0" err="1">
                <a:latin typeface="Andalus" pitchFamily="18" charset="-78"/>
                <a:cs typeface="Andalus" pitchFamily="18" charset="-78"/>
              </a:rPr>
              <a:t>Mescid</a:t>
            </a:r>
            <a:r>
              <a:rPr lang="tr-TR" sz="3200" b="1" dirty="0">
                <a:latin typeface="Andalus" pitchFamily="18" charset="-78"/>
                <a:cs typeface="Andalus" pitchFamily="18" charset="-78"/>
              </a:rPr>
              <a:t>-i Cuma</a:t>
            </a:r>
            <a:r>
              <a:rPr lang="tr-TR" sz="3200" dirty="0">
                <a:latin typeface="Andalus" pitchFamily="18" charset="-78"/>
                <a:cs typeface="Andalus" pitchFamily="18" charset="-78"/>
              </a:rPr>
              <a:t> </a:t>
            </a:r>
            <a:r>
              <a:rPr lang="tr-TR" sz="3200" dirty="0" smtClean="0">
                <a:latin typeface="Andalus" pitchFamily="18" charset="-78"/>
                <a:cs typeface="Andalus" pitchFamily="18" charset="-78"/>
              </a:rPr>
              <a:t>	(</a:t>
            </a:r>
            <a:r>
              <a:rPr lang="tr-TR" sz="3200" dirty="0">
                <a:latin typeface="Andalus" pitchFamily="18" charset="-78"/>
                <a:cs typeface="Andalus" pitchFamily="18" charset="-78"/>
              </a:rPr>
              <a:t>1322-1326),</a:t>
            </a:r>
          </a:p>
          <a:p>
            <a:pPr marL="457200" indent="-457200">
              <a:buFont typeface="Wingdings" pitchFamily="2" charset="2"/>
              <a:buChar char="ü"/>
              <a:defRPr/>
            </a:pPr>
            <a:r>
              <a:rPr lang="tr-TR" sz="3200" dirty="0" err="1">
                <a:latin typeface="Andalus" pitchFamily="18" charset="-78"/>
                <a:cs typeface="Andalus" pitchFamily="18" charset="-78"/>
              </a:rPr>
              <a:t>Veramin</a:t>
            </a:r>
            <a:r>
              <a:rPr lang="tr-TR" sz="3200" b="1" dirty="0">
                <a:latin typeface="Andalus" pitchFamily="18" charset="-78"/>
                <a:cs typeface="Andalus" pitchFamily="18" charset="-78"/>
              </a:rPr>
              <a:t> Alaeddin Türbesi</a:t>
            </a:r>
            <a:r>
              <a:rPr lang="tr-TR" sz="3200" dirty="0">
                <a:latin typeface="Andalus" pitchFamily="18" charset="-78"/>
                <a:cs typeface="Andalus" pitchFamily="18" charset="-78"/>
              </a:rPr>
              <a:t> </a:t>
            </a:r>
            <a:r>
              <a:rPr lang="tr-TR" sz="3200" dirty="0" smtClean="0">
                <a:latin typeface="Andalus" pitchFamily="18" charset="-78"/>
                <a:cs typeface="Andalus" pitchFamily="18" charset="-78"/>
              </a:rPr>
              <a:t>	(</a:t>
            </a:r>
            <a:r>
              <a:rPr lang="tr-TR" sz="3200" dirty="0">
                <a:latin typeface="Andalus" pitchFamily="18" charset="-78"/>
                <a:cs typeface="Andalus" pitchFamily="18" charset="-78"/>
              </a:rPr>
              <a:t>1298),</a:t>
            </a:r>
          </a:p>
          <a:p>
            <a:pPr marL="457200" indent="-457200">
              <a:buFont typeface="Wingdings" pitchFamily="2" charset="2"/>
              <a:buChar char="ü"/>
              <a:defRPr/>
            </a:pPr>
            <a:r>
              <a:rPr lang="tr-TR" sz="3200" dirty="0">
                <a:latin typeface="Andalus" pitchFamily="18" charset="-78"/>
                <a:cs typeface="Andalus" pitchFamily="18" charset="-78"/>
              </a:rPr>
              <a:t>Sultaniye</a:t>
            </a:r>
            <a:r>
              <a:rPr lang="tr-TR" sz="3200" b="1" dirty="0">
                <a:latin typeface="Andalus" pitchFamily="18" charset="-78"/>
                <a:cs typeface="Andalus" pitchFamily="18" charset="-78"/>
              </a:rPr>
              <a:t> Olcayto Türbesi</a:t>
            </a:r>
            <a:r>
              <a:rPr lang="tr-TR" sz="3200" dirty="0">
                <a:latin typeface="Andalus" pitchFamily="18" charset="-78"/>
                <a:cs typeface="Andalus" pitchFamily="18" charset="-78"/>
              </a:rPr>
              <a:t> </a:t>
            </a:r>
            <a:r>
              <a:rPr lang="tr-TR" sz="3200" dirty="0" smtClean="0">
                <a:latin typeface="Andalus" pitchFamily="18" charset="-78"/>
                <a:cs typeface="Andalus" pitchFamily="18" charset="-78"/>
              </a:rPr>
              <a:t>	(</a:t>
            </a:r>
            <a:r>
              <a:rPr lang="tr-TR" sz="3200" dirty="0">
                <a:latin typeface="Andalus" pitchFamily="18" charset="-78"/>
                <a:cs typeface="Andalus" pitchFamily="18" charset="-78"/>
              </a:rPr>
              <a:t>1310-1313)</a:t>
            </a:r>
          </a:p>
          <a:p>
            <a:pPr marL="457200" indent="-457200">
              <a:buFont typeface="Wingdings" pitchFamily="2" charset="2"/>
              <a:buChar char="ü"/>
              <a:defRPr/>
            </a:pPr>
            <a:r>
              <a:rPr lang="tr-TR" sz="3000" dirty="0" err="1">
                <a:latin typeface="Andalus" pitchFamily="18" charset="-78"/>
                <a:cs typeface="Andalus" pitchFamily="18" charset="-78"/>
              </a:rPr>
              <a:t>Meraga’da</a:t>
            </a:r>
            <a:r>
              <a:rPr lang="tr-TR" sz="3000" b="1" dirty="0">
                <a:latin typeface="Andalus" pitchFamily="18" charset="-78"/>
                <a:cs typeface="Andalus" pitchFamily="18" charset="-78"/>
              </a:rPr>
              <a:t> </a:t>
            </a:r>
            <a:r>
              <a:rPr lang="tr-TR" sz="3000" b="1" dirty="0" err="1">
                <a:latin typeface="Andalus" pitchFamily="18" charset="-78"/>
                <a:cs typeface="Andalus" pitchFamily="18" charset="-78"/>
              </a:rPr>
              <a:t>Kümbed</a:t>
            </a:r>
            <a:r>
              <a:rPr lang="tr-TR" sz="3000" b="1" dirty="0">
                <a:latin typeface="Andalus" pitchFamily="18" charset="-78"/>
                <a:cs typeface="Andalus" pitchFamily="18" charset="-78"/>
              </a:rPr>
              <a:t>-i </a:t>
            </a:r>
            <a:r>
              <a:rPr lang="tr-TR" sz="3000" b="1" dirty="0" err="1">
                <a:latin typeface="Andalus" pitchFamily="18" charset="-78"/>
                <a:cs typeface="Andalus" pitchFamily="18" charset="-78"/>
              </a:rPr>
              <a:t>Caferiyye</a:t>
            </a:r>
            <a:r>
              <a:rPr lang="tr-TR" sz="3000" dirty="0">
                <a:latin typeface="Andalus" pitchFamily="18" charset="-78"/>
                <a:cs typeface="Andalus" pitchFamily="18" charset="-78"/>
              </a:rPr>
              <a:t> </a:t>
            </a:r>
            <a:r>
              <a:rPr lang="tr-TR" sz="3000" dirty="0" smtClean="0">
                <a:latin typeface="Andalus" pitchFamily="18" charset="-78"/>
                <a:cs typeface="Andalus" pitchFamily="18" charset="-78"/>
              </a:rPr>
              <a:t>		(</a:t>
            </a:r>
            <a:r>
              <a:rPr lang="tr-TR" sz="3000" dirty="0">
                <a:latin typeface="Andalus" pitchFamily="18" charset="-78"/>
                <a:cs typeface="Andalus" pitchFamily="18" charset="-78"/>
              </a:rPr>
              <a:t>1311) </a:t>
            </a:r>
          </a:p>
          <a:p>
            <a:pPr>
              <a:defRPr/>
            </a:pPr>
            <a:r>
              <a:rPr lang="tr-TR" sz="3200" dirty="0">
                <a:latin typeface="Andalus" pitchFamily="18" charset="-78"/>
                <a:cs typeface="Andalus" pitchFamily="18" charset="-78"/>
              </a:rPr>
              <a:t>	</a:t>
            </a:r>
          </a:p>
        </p:txBody>
      </p:sp>
    </p:spTree>
    <p:extLst>
      <p:ext uri="{BB962C8B-B14F-4D97-AF65-F5344CB8AC3E}">
        <p14:creationId xmlns:p14="http://schemas.microsoft.com/office/powerpoint/2010/main" val="172748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5">
            <a:extLst>
              <a:ext uri="{FF2B5EF4-FFF2-40B4-BE49-F238E27FC236}">
                <a16:creationId xmlns="" xmlns:a16="http://schemas.microsoft.com/office/drawing/2014/main" id="{E215702C-8B8C-4426-8389-43C15071F7EC}"/>
              </a:ext>
            </a:extLst>
          </p:cNvPr>
          <p:cNvSpPr txBox="1">
            <a:spLocks noChangeArrowheads="1"/>
          </p:cNvSpPr>
          <p:nvPr/>
        </p:nvSpPr>
        <p:spPr bwMode="auto">
          <a:xfrm>
            <a:off x="685800" y="304800"/>
            <a:ext cx="3440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t>Veramin Mescid-i Cuma</a:t>
            </a:r>
          </a:p>
        </p:txBody>
      </p:sp>
      <p:pic>
        <p:nvPicPr>
          <p:cNvPr id="5124" name="Picture 4" descr="Iranian mosques, the Rainbow of light and spirituality . Ariadok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439288" cy="518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463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2 Dikdörtgen">
            <a:extLst>
              <a:ext uri="{FF2B5EF4-FFF2-40B4-BE49-F238E27FC236}">
                <a16:creationId xmlns="" xmlns:a16="http://schemas.microsoft.com/office/drawing/2014/main" id="{4F59D00B-47E0-46B5-B454-C9D907BEF64C}"/>
              </a:ext>
            </a:extLst>
          </p:cNvPr>
          <p:cNvSpPr>
            <a:spLocks noChangeArrowheads="1"/>
          </p:cNvSpPr>
          <p:nvPr/>
        </p:nvSpPr>
        <p:spPr bwMode="auto">
          <a:xfrm>
            <a:off x="2514600" y="304800"/>
            <a:ext cx="286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b="1" dirty="0" err="1"/>
              <a:t>Masjid</a:t>
            </a:r>
            <a:r>
              <a:rPr lang="tr-TR" altLang="tr-TR" dirty="0"/>
              <a:t>-i </a:t>
            </a:r>
            <a:r>
              <a:rPr lang="tr-TR" altLang="tr-TR" dirty="0" err="1"/>
              <a:t>Jami</a:t>
            </a:r>
            <a:r>
              <a:rPr lang="tr-TR" altLang="tr-TR" dirty="0"/>
              <a:t> of </a:t>
            </a:r>
            <a:r>
              <a:rPr lang="tr-TR" altLang="tr-TR" b="1" dirty="0" err="1"/>
              <a:t>Varamin</a:t>
            </a:r>
            <a:r>
              <a:rPr lang="tr-TR" altLang="tr-TR" dirty="0"/>
              <a:t> </a:t>
            </a:r>
          </a:p>
        </p:txBody>
      </p:sp>
      <p:pic>
        <p:nvPicPr>
          <p:cNvPr id="7170" name="Picture 2" descr="Jameh Mosque, Varamin - Iran Travel Guide - Trip Y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75" y="756557"/>
            <a:ext cx="7478241" cy="562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08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archnet.org/mediadownloader/LibraryImagesBig/image/210952/0/IMG28449.jpg">
            <a:extLst>
              <a:ext uri="{FF2B5EF4-FFF2-40B4-BE49-F238E27FC236}">
                <a16:creationId xmlns="" xmlns:a16="http://schemas.microsoft.com/office/drawing/2014/main" id="{FDFCA2C3-C7ED-45BB-852C-60710624E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594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2 Dikdörtgen">
            <a:extLst>
              <a:ext uri="{FF2B5EF4-FFF2-40B4-BE49-F238E27FC236}">
                <a16:creationId xmlns="" xmlns:a16="http://schemas.microsoft.com/office/drawing/2014/main" id="{A738806A-56BF-4094-98E3-B24DF99B475E}"/>
              </a:ext>
            </a:extLst>
          </p:cNvPr>
          <p:cNvSpPr>
            <a:spLocks noChangeArrowheads="1"/>
          </p:cNvSpPr>
          <p:nvPr/>
        </p:nvSpPr>
        <p:spPr bwMode="auto">
          <a:xfrm>
            <a:off x="3276600" y="6324600"/>
            <a:ext cx="268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a:t>Exterior view from north </a:t>
            </a:r>
          </a:p>
        </p:txBody>
      </p:sp>
      <p:sp>
        <p:nvSpPr>
          <p:cNvPr id="23556" name="Rectangle 3">
            <a:extLst>
              <a:ext uri="{FF2B5EF4-FFF2-40B4-BE49-F238E27FC236}">
                <a16:creationId xmlns="" xmlns:a16="http://schemas.microsoft.com/office/drawing/2014/main" id="{31B254C5-88D4-4FE7-A786-72C156F6B9D7}"/>
              </a:ext>
            </a:extLst>
          </p:cNvPr>
          <p:cNvSpPr>
            <a:spLocks noChangeArrowheads="1"/>
          </p:cNvSpPr>
          <p:nvPr/>
        </p:nvSpPr>
        <p:spPr bwMode="auto">
          <a:xfrm>
            <a:off x="609600" y="2286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tr-TR" altLang="tr-TR" b="1">
                <a:latin typeface="Andalus" pitchFamily="18" charset="0"/>
                <a:cs typeface="Andalus" pitchFamily="18" charset="0"/>
              </a:rPr>
              <a:t>Oljeitu Tomb</a:t>
            </a:r>
            <a:r>
              <a:rPr lang="tr-TR" altLang="tr-TR">
                <a:latin typeface="Andalus" pitchFamily="18" charset="0"/>
                <a:cs typeface="Andalus" pitchFamily="18" charset="0"/>
              </a:rPr>
              <a:t/>
            </a:r>
            <a:br>
              <a:rPr lang="tr-TR" altLang="tr-TR">
                <a:latin typeface="Andalus" pitchFamily="18" charset="0"/>
                <a:cs typeface="Andalus" pitchFamily="18" charset="0"/>
              </a:rPr>
            </a:br>
            <a:r>
              <a:rPr lang="tr-TR" altLang="tr-TR">
                <a:latin typeface="Andalus" pitchFamily="18" charset="0"/>
                <a:cs typeface="Andalus" pitchFamily="18" charset="0"/>
              </a:rPr>
              <a:t>  Sultaniya, Iran </a:t>
            </a:r>
          </a:p>
        </p:txBody>
      </p:sp>
      <p:pic>
        <p:nvPicPr>
          <p:cNvPr id="23557" name="Picture 4" descr="http://archnet.org/resource/graphics/spacer.gif">
            <a:extLst>
              <a:ext uri="{FF2B5EF4-FFF2-40B4-BE49-F238E27FC236}">
                <a16:creationId xmlns="" xmlns:a16="http://schemas.microsoft.com/office/drawing/2014/main" id="{574DDDDD-F8D7-411C-AAAF-08CB70C39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68275"/>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573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 xmlns:a16="http://schemas.microsoft.com/office/drawing/2014/main" id="{82EEC653-AF42-465F-AE5A-4FB5CA567D09}"/>
              </a:ext>
            </a:extLst>
          </p:cNvPr>
          <p:cNvSpPr>
            <a:spLocks noGrp="1" noChangeArrowheads="1"/>
          </p:cNvSpPr>
          <p:nvPr>
            <p:ph sz="quarter" idx="1"/>
          </p:nvPr>
        </p:nvSpPr>
        <p:spPr>
          <a:xfrm>
            <a:off x="304800" y="0"/>
            <a:ext cx="8458200" cy="6858000"/>
          </a:xfrm>
        </p:spPr>
        <p:txBody>
          <a:bodyPr/>
          <a:lstStyle/>
          <a:p>
            <a:pPr algn="justLow" eaLnBrk="1" hangingPunct="1">
              <a:spcBef>
                <a:spcPct val="0"/>
              </a:spcBef>
              <a:buFontTx/>
              <a:buNone/>
            </a:pPr>
            <a:r>
              <a:rPr lang="tr-TR" altLang="tr-TR" sz="3200" dirty="0">
                <a:latin typeface="Andalus" pitchFamily="18" charset="0"/>
                <a:ea typeface="Batang" panose="02030600000101010101" pitchFamily="18" charset="-127"/>
                <a:cs typeface="Andalus" pitchFamily="18" charset="0"/>
              </a:rPr>
              <a:t>	</a:t>
            </a:r>
          </a:p>
          <a:p>
            <a:pPr algn="justLow" eaLnBrk="1" hangingPunct="1">
              <a:spcBef>
                <a:spcPct val="0"/>
              </a:spcBef>
              <a:buFontTx/>
              <a:buNone/>
            </a:pPr>
            <a:r>
              <a:rPr lang="tr-TR" altLang="tr-TR" sz="3200" dirty="0">
                <a:latin typeface="Andalus" pitchFamily="18" charset="0"/>
                <a:ea typeface="Batang" panose="02030600000101010101" pitchFamily="18" charset="-127"/>
                <a:cs typeface="Andalus" pitchFamily="18" charset="0"/>
              </a:rPr>
              <a:t>	</a:t>
            </a:r>
          </a:p>
          <a:p>
            <a:pPr eaLnBrk="1" hangingPunct="1">
              <a:spcBef>
                <a:spcPct val="0"/>
              </a:spcBef>
              <a:buFontTx/>
              <a:buNone/>
            </a:pPr>
            <a:r>
              <a:rPr lang="tr-TR" altLang="tr-TR" sz="3200" dirty="0">
                <a:latin typeface="Andalus" pitchFamily="18" charset="0"/>
                <a:ea typeface="Batang" panose="02030600000101010101" pitchFamily="18" charset="-127"/>
                <a:cs typeface="Andalus" pitchFamily="18" charset="0"/>
              </a:rPr>
              <a:t>	</a:t>
            </a:r>
            <a:r>
              <a:rPr lang="tr-TR" altLang="tr-TR" sz="3200" b="1" dirty="0" err="1">
                <a:solidFill>
                  <a:srgbClr val="C00000"/>
                </a:solidFill>
                <a:latin typeface="Andalus" pitchFamily="18" charset="0"/>
                <a:ea typeface="Batang" panose="02030600000101010101" pitchFamily="18" charset="-127"/>
                <a:cs typeface="Andalus" pitchFamily="18" charset="0"/>
              </a:rPr>
              <a:t>İlhanlılar’ın</a:t>
            </a:r>
            <a:r>
              <a:rPr lang="tr-TR" altLang="tr-TR" sz="3200" b="1" dirty="0">
                <a:solidFill>
                  <a:srgbClr val="C00000"/>
                </a:solidFill>
                <a:latin typeface="Andalus" pitchFamily="18" charset="0"/>
                <a:ea typeface="Batang" panose="02030600000101010101" pitchFamily="18" charset="-127"/>
                <a:cs typeface="Andalus" pitchFamily="18" charset="0"/>
              </a:rPr>
              <a:t> Anadolu’daki eserler</a:t>
            </a:r>
            <a:r>
              <a:rPr lang="tr-TR" altLang="tr-TR" sz="3200" dirty="0">
                <a:solidFill>
                  <a:srgbClr val="C00000"/>
                </a:solidFill>
                <a:latin typeface="Andalus" pitchFamily="18" charset="0"/>
                <a:ea typeface="Batang" panose="02030600000101010101" pitchFamily="18" charset="-127"/>
                <a:cs typeface="Andalus" pitchFamily="18" charset="0"/>
              </a:rPr>
              <a:t>i:</a:t>
            </a:r>
          </a:p>
          <a:p>
            <a:pPr eaLnBrk="1" hangingPunct="1">
              <a:spcBef>
                <a:spcPct val="0"/>
              </a:spcBef>
              <a:buFontTx/>
              <a:buNone/>
            </a:pPr>
            <a:endParaRPr lang="tr-TR" altLang="tr-TR" sz="3200" dirty="0" smtClean="0">
              <a:solidFill>
                <a:srgbClr val="C00000"/>
              </a:solidFill>
              <a:latin typeface="Andalus" pitchFamily="18" charset="0"/>
              <a:ea typeface="Batang" panose="02030600000101010101" pitchFamily="18" charset="-127"/>
              <a:cs typeface="Andalus" pitchFamily="18" charset="0"/>
            </a:endParaRPr>
          </a:p>
          <a:p>
            <a:pPr eaLnBrk="1" hangingPunct="1">
              <a:spcBef>
                <a:spcPct val="0"/>
              </a:spcBef>
              <a:buFontTx/>
              <a:buNone/>
            </a:pPr>
            <a:endParaRPr lang="tr-TR" altLang="tr-TR" sz="3200" dirty="0">
              <a:solidFill>
                <a:srgbClr val="C00000"/>
              </a:solidFill>
              <a:latin typeface="Andalus" pitchFamily="18" charset="0"/>
              <a:ea typeface="Batang" panose="02030600000101010101" pitchFamily="18" charset="-127"/>
              <a:cs typeface="Andalus" pitchFamily="18" charset="0"/>
            </a:endParaRPr>
          </a:p>
          <a:p>
            <a:pPr eaLnBrk="1" hangingPunct="1">
              <a:spcBef>
                <a:spcPct val="0"/>
              </a:spcBef>
              <a:buFont typeface="Wingdings" panose="05000000000000000000" pitchFamily="2" charset="2"/>
              <a:buChar char="ü"/>
            </a:pPr>
            <a:r>
              <a:rPr lang="tr-TR" altLang="tr-TR" sz="3200" dirty="0">
                <a:solidFill>
                  <a:srgbClr val="7030A0"/>
                </a:solidFill>
                <a:latin typeface="Andalus" pitchFamily="18" charset="0"/>
                <a:ea typeface="Batang" panose="02030600000101010101" pitchFamily="18" charset="-127"/>
                <a:cs typeface="Andalus" pitchFamily="18" charset="0"/>
              </a:rPr>
              <a:t>Amasya</a:t>
            </a:r>
            <a:r>
              <a:rPr lang="tr-TR" altLang="tr-TR" sz="3200" b="1" dirty="0">
                <a:latin typeface="Andalus" pitchFamily="18" charset="0"/>
                <a:ea typeface="Batang" panose="02030600000101010101" pitchFamily="18" charset="-127"/>
                <a:cs typeface="Andalus" pitchFamily="18" charset="0"/>
              </a:rPr>
              <a:t> </a:t>
            </a:r>
            <a:r>
              <a:rPr lang="tr-TR" altLang="tr-TR" sz="3200" dirty="0" err="1">
                <a:latin typeface="Andalus" pitchFamily="18" charset="0"/>
                <a:ea typeface="Batang" panose="02030600000101010101" pitchFamily="18" charset="-127"/>
                <a:cs typeface="Andalus" pitchFamily="18" charset="0"/>
              </a:rPr>
              <a:t>Bimarhanesi</a:t>
            </a:r>
            <a:r>
              <a:rPr lang="tr-TR" altLang="tr-TR" sz="3200" dirty="0">
                <a:latin typeface="Andalus" pitchFamily="18" charset="0"/>
                <a:ea typeface="Batang" panose="02030600000101010101" pitchFamily="18" charset="-127"/>
                <a:cs typeface="Andalus" pitchFamily="18" charset="0"/>
              </a:rPr>
              <a:t>/Şifahanesi (1308-1309), </a:t>
            </a:r>
          </a:p>
          <a:p>
            <a:pPr eaLnBrk="1" hangingPunct="1">
              <a:spcBef>
                <a:spcPct val="0"/>
              </a:spcBef>
              <a:buFont typeface="Wingdings" panose="05000000000000000000" pitchFamily="2" charset="2"/>
              <a:buChar char="ü"/>
            </a:pPr>
            <a:r>
              <a:rPr lang="tr-TR" altLang="tr-TR" sz="3200" dirty="0">
                <a:solidFill>
                  <a:srgbClr val="00B050"/>
                </a:solidFill>
                <a:latin typeface="Andalus" pitchFamily="18" charset="0"/>
                <a:ea typeface="Batang" panose="02030600000101010101" pitchFamily="18" charset="-127"/>
                <a:cs typeface="Andalus" pitchFamily="18" charset="0"/>
              </a:rPr>
              <a:t>Erzurum</a:t>
            </a:r>
            <a:r>
              <a:rPr lang="tr-TR" altLang="tr-TR" sz="3200" b="1" dirty="0">
                <a:latin typeface="Andalus" pitchFamily="18" charset="0"/>
                <a:ea typeface="Batang" panose="02030600000101010101" pitchFamily="18" charset="-127"/>
                <a:cs typeface="Andalus" pitchFamily="18" charset="0"/>
              </a:rPr>
              <a:t> </a:t>
            </a:r>
            <a:r>
              <a:rPr lang="tr-TR" altLang="tr-TR" sz="3200" dirty="0">
                <a:latin typeface="Andalus" pitchFamily="18" charset="0"/>
                <a:ea typeface="Batang" panose="02030600000101010101" pitchFamily="18" charset="-127"/>
                <a:cs typeface="Andalus" pitchFamily="18" charset="0"/>
              </a:rPr>
              <a:t>Yakutiye  Medresesi (1310), </a:t>
            </a:r>
          </a:p>
          <a:p>
            <a:pPr eaLnBrk="1" hangingPunct="1">
              <a:spcBef>
                <a:spcPct val="0"/>
              </a:spcBef>
              <a:buFont typeface="Wingdings" panose="05000000000000000000" pitchFamily="2" charset="2"/>
              <a:buChar char="ü"/>
            </a:pPr>
            <a:r>
              <a:rPr lang="tr-TR" altLang="tr-TR" sz="3200" dirty="0">
                <a:solidFill>
                  <a:srgbClr val="00B050"/>
                </a:solidFill>
                <a:latin typeface="Andalus" pitchFamily="18" charset="0"/>
                <a:ea typeface="Batang" panose="02030600000101010101" pitchFamily="18" charset="-127"/>
                <a:cs typeface="Andalus" pitchFamily="18" charset="0"/>
              </a:rPr>
              <a:t>Erzurum</a:t>
            </a:r>
            <a:r>
              <a:rPr lang="tr-TR" altLang="tr-TR" sz="3200" b="1" dirty="0">
                <a:latin typeface="Andalus" pitchFamily="18" charset="0"/>
                <a:ea typeface="Batang" panose="02030600000101010101" pitchFamily="18" charset="-127"/>
                <a:cs typeface="Andalus" pitchFamily="18" charset="0"/>
              </a:rPr>
              <a:t> </a:t>
            </a:r>
            <a:r>
              <a:rPr lang="tr-TR" altLang="tr-TR" sz="3200" dirty="0" err="1">
                <a:latin typeface="Andalus" pitchFamily="18" charset="0"/>
                <a:ea typeface="Batang" panose="02030600000101010101" pitchFamily="18" charset="-127"/>
                <a:cs typeface="Andalus" pitchFamily="18" charset="0"/>
              </a:rPr>
              <a:t>Ahmediye</a:t>
            </a:r>
            <a:r>
              <a:rPr lang="tr-TR" altLang="tr-TR" sz="3200" dirty="0">
                <a:latin typeface="Andalus" pitchFamily="18" charset="0"/>
                <a:ea typeface="Batang" panose="02030600000101010101" pitchFamily="18" charset="-127"/>
                <a:cs typeface="Andalus" pitchFamily="18" charset="0"/>
              </a:rPr>
              <a:t> Medresesi (1314)</a:t>
            </a:r>
          </a:p>
          <a:p>
            <a:pPr algn="just" eaLnBrk="1" hangingPunct="1">
              <a:spcBef>
                <a:spcPct val="0"/>
              </a:spcBef>
              <a:buFont typeface="Wingdings" panose="05000000000000000000" pitchFamily="2" charset="2"/>
              <a:buChar char="ü"/>
            </a:pPr>
            <a:r>
              <a:rPr lang="tr-TR" altLang="tr-TR" sz="3200" dirty="0">
                <a:solidFill>
                  <a:srgbClr val="0070C0"/>
                </a:solidFill>
                <a:latin typeface="Andalus" pitchFamily="18" charset="0"/>
                <a:ea typeface="Batang" panose="02030600000101010101" pitchFamily="18" charset="-127"/>
                <a:cs typeface="Andalus" pitchFamily="18" charset="0"/>
              </a:rPr>
              <a:t>Niğde</a:t>
            </a:r>
            <a:r>
              <a:rPr lang="tr-TR" altLang="tr-TR" sz="3200" b="1" dirty="0">
                <a:latin typeface="Andalus" pitchFamily="18" charset="0"/>
                <a:ea typeface="Batang" panose="02030600000101010101" pitchFamily="18" charset="-127"/>
                <a:cs typeface="Andalus" pitchFamily="18" charset="0"/>
              </a:rPr>
              <a:t> </a:t>
            </a:r>
            <a:r>
              <a:rPr lang="tr-TR" altLang="tr-TR" sz="3200" dirty="0">
                <a:latin typeface="Andalus" pitchFamily="18" charset="0"/>
                <a:ea typeface="Batang" panose="02030600000101010101" pitchFamily="18" charset="-127"/>
                <a:cs typeface="Andalus" pitchFamily="18" charset="0"/>
              </a:rPr>
              <a:t>Hüdavend Hatun </a:t>
            </a:r>
            <a:r>
              <a:rPr lang="tr-TR" altLang="tr-TR" sz="3200" dirty="0" err="1">
                <a:latin typeface="Andalus" pitchFamily="18" charset="0"/>
                <a:ea typeface="Batang" panose="02030600000101010101" pitchFamily="18" charset="-127"/>
                <a:cs typeface="Andalus" pitchFamily="18" charset="0"/>
              </a:rPr>
              <a:t>Kümbedi</a:t>
            </a:r>
            <a:r>
              <a:rPr lang="tr-TR" altLang="tr-TR" sz="3200" dirty="0">
                <a:latin typeface="Andalus" pitchFamily="18" charset="0"/>
                <a:ea typeface="Batang" panose="02030600000101010101" pitchFamily="18" charset="-127"/>
                <a:cs typeface="Andalus" pitchFamily="18" charset="0"/>
              </a:rPr>
              <a:t> (1312) </a:t>
            </a:r>
          </a:p>
          <a:p>
            <a:pPr algn="just" eaLnBrk="1" hangingPunct="1">
              <a:spcBef>
                <a:spcPct val="0"/>
              </a:spcBef>
              <a:buFont typeface="Wingdings" panose="05000000000000000000" pitchFamily="2" charset="2"/>
              <a:buChar char="ü"/>
            </a:pPr>
            <a:r>
              <a:rPr lang="tr-TR" altLang="tr-TR" sz="3200" dirty="0">
                <a:solidFill>
                  <a:schemeClr val="accent1"/>
                </a:solidFill>
                <a:latin typeface="Andalus" pitchFamily="18" charset="0"/>
                <a:ea typeface="Batang" panose="02030600000101010101" pitchFamily="18" charset="-127"/>
                <a:cs typeface="Andalus" pitchFamily="18" charset="0"/>
              </a:rPr>
              <a:t>Tokat</a:t>
            </a:r>
            <a:r>
              <a:rPr lang="tr-TR" altLang="tr-TR" sz="3200" b="1" dirty="0">
                <a:latin typeface="Andalus" pitchFamily="18" charset="0"/>
                <a:ea typeface="Batang" panose="02030600000101010101" pitchFamily="18" charset="-127"/>
                <a:cs typeface="Andalus" pitchFamily="18" charset="0"/>
              </a:rPr>
              <a:t> </a:t>
            </a:r>
            <a:r>
              <a:rPr lang="tr-TR" altLang="tr-TR" sz="3200" dirty="0">
                <a:latin typeface="Andalus" pitchFamily="18" charset="0"/>
                <a:ea typeface="Batang" panose="02030600000101010101" pitchFamily="18" charset="-127"/>
                <a:cs typeface="Andalus" pitchFamily="18" charset="0"/>
              </a:rPr>
              <a:t>Nureddin b. </a:t>
            </a:r>
            <a:r>
              <a:rPr lang="tr-TR" altLang="tr-TR" sz="3200" dirty="0" err="1">
                <a:latin typeface="Andalus" pitchFamily="18" charset="0"/>
                <a:ea typeface="Batang" panose="02030600000101010101" pitchFamily="18" charset="-127"/>
                <a:cs typeface="Andalus" pitchFamily="18" charset="0"/>
              </a:rPr>
              <a:t>Sentimur</a:t>
            </a:r>
            <a:r>
              <a:rPr lang="tr-TR" altLang="tr-TR" sz="3200" dirty="0">
                <a:latin typeface="Andalus" pitchFamily="18" charset="0"/>
                <a:ea typeface="Batang" panose="02030600000101010101" pitchFamily="18" charset="-127"/>
                <a:cs typeface="Andalus" pitchFamily="18" charset="0"/>
              </a:rPr>
              <a:t> </a:t>
            </a:r>
            <a:r>
              <a:rPr lang="tr-TR" altLang="tr-TR" sz="3200" dirty="0" err="1">
                <a:latin typeface="Andalus" pitchFamily="18" charset="0"/>
                <a:ea typeface="Batang" panose="02030600000101010101" pitchFamily="18" charset="-127"/>
                <a:cs typeface="Andalus" pitchFamily="18" charset="0"/>
              </a:rPr>
              <a:t>Kümbedi</a:t>
            </a:r>
            <a:r>
              <a:rPr lang="tr-TR" altLang="tr-TR" sz="3200" dirty="0">
                <a:latin typeface="Andalus" pitchFamily="18" charset="0"/>
                <a:ea typeface="Batang" panose="02030600000101010101" pitchFamily="18" charset="-127"/>
                <a:cs typeface="Andalus" pitchFamily="18" charset="0"/>
              </a:rPr>
              <a:t> (1314) </a:t>
            </a:r>
          </a:p>
          <a:p>
            <a:pPr eaLnBrk="1" hangingPunct="1"/>
            <a:endParaRPr lang="tr-TR" altLang="tr-TR" sz="3200" dirty="0">
              <a:latin typeface="Andalus" pitchFamily="18" charset="0"/>
              <a:ea typeface="Batang" panose="02030600000101010101" pitchFamily="18" charset="-127"/>
              <a:cs typeface="Andalus" pitchFamily="18" charset="0"/>
            </a:endParaRPr>
          </a:p>
        </p:txBody>
      </p:sp>
    </p:spTree>
    <p:extLst>
      <p:ext uri="{BB962C8B-B14F-4D97-AF65-F5344CB8AC3E}">
        <p14:creationId xmlns:p14="http://schemas.microsoft.com/office/powerpoint/2010/main" val="336693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404664"/>
            <a:ext cx="8352928" cy="6124754"/>
          </a:xfrm>
          <a:prstGeom prst="rect">
            <a:avLst/>
          </a:prstGeom>
          <a:noFill/>
        </p:spPr>
        <p:txBody>
          <a:bodyPr wrap="square" rtlCol="0">
            <a:spAutoFit/>
          </a:bodyPr>
          <a:lstStyle/>
          <a:p>
            <a:pPr algn="just"/>
            <a:r>
              <a:rPr lang="tr-TR" sz="2800" dirty="0">
                <a:solidFill>
                  <a:srgbClr val="0070C0"/>
                </a:solidFill>
                <a:latin typeface="Arial" pitchFamily="34" charset="0"/>
                <a:cs typeface="Arial" pitchFamily="34" charset="0"/>
              </a:rPr>
              <a:t>    TARİHÇE</a:t>
            </a:r>
          </a:p>
          <a:p>
            <a:pPr algn="just"/>
            <a:endParaRPr lang="tr-TR" sz="2800" dirty="0">
              <a:latin typeface="Arial" pitchFamily="34" charset="0"/>
              <a:cs typeface="Arial" pitchFamily="34" charset="0"/>
            </a:endParaRPr>
          </a:p>
          <a:p>
            <a:pPr marL="457200" indent="-457200" algn="just">
              <a:buFont typeface="Wingdings" pitchFamily="2" charset="2"/>
              <a:buChar char="Ø"/>
            </a:pPr>
            <a:r>
              <a:rPr lang="tr-TR" sz="2800" dirty="0">
                <a:solidFill>
                  <a:srgbClr val="C00000"/>
                </a:solidFill>
                <a:latin typeface="Arial" pitchFamily="34" charset="0"/>
                <a:cs typeface="Arial" pitchFamily="34" charset="0"/>
              </a:rPr>
              <a:t>Delhi Türk Sultanlığı</a:t>
            </a:r>
            <a:r>
              <a:rPr lang="tr-TR" sz="2800" dirty="0">
                <a:latin typeface="Arial" pitchFamily="34" charset="0"/>
                <a:cs typeface="Arial" pitchFamily="34" charset="0"/>
              </a:rPr>
              <a:t>, Kuzey Hindistan valisi </a:t>
            </a:r>
            <a:r>
              <a:rPr lang="tr-TR" sz="2800" dirty="0" err="1">
                <a:latin typeface="Arial" pitchFamily="34" charset="0"/>
                <a:cs typeface="Arial" pitchFamily="34" charset="0"/>
              </a:rPr>
              <a:t>Kutbuddin</a:t>
            </a:r>
            <a:r>
              <a:rPr lang="tr-TR" sz="2800" dirty="0">
                <a:latin typeface="Arial" pitchFamily="34" charset="0"/>
                <a:cs typeface="Arial" pitchFamily="34" charset="0"/>
              </a:rPr>
              <a:t> </a:t>
            </a:r>
            <a:r>
              <a:rPr lang="tr-TR" sz="2800" dirty="0" err="1">
                <a:latin typeface="Arial" pitchFamily="34" charset="0"/>
                <a:cs typeface="Arial" pitchFamily="34" charset="0"/>
              </a:rPr>
              <a:t>Aybeg</a:t>
            </a:r>
            <a:r>
              <a:rPr lang="tr-TR" sz="2800" dirty="0">
                <a:latin typeface="Arial" pitchFamily="34" charset="0"/>
                <a:cs typeface="Arial" pitchFamily="34" charset="0"/>
              </a:rPr>
              <a:t> tarafından 1206 yılında kurulmuştur. </a:t>
            </a:r>
            <a:endParaRPr lang="tr-TR" sz="2800" dirty="0" smtClean="0">
              <a:latin typeface="Arial" pitchFamily="34" charset="0"/>
              <a:cs typeface="Arial" pitchFamily="34" charset="0"/>
            </a:endParaRPr>
          </a:p>
          <a:p>
            <a:pPr marL="457200" indent="-457200" algn="just">
              <a:buFont typeface="Wingdings" pitchFamily="2" charset="2"/>
              <a:buChar char="Ø"/>
            </a:pPr>
            <a:r>
              <a:rPr lang="tr-TR" sz="2800" dirty="0" smtClean="0">
                <a:latin typeface="Arial" pitchFamily="34" charset="0"/>
                <a:cs typeface="Arial" pitchFamily="34" charset="0"/>
              </a:rPr>
              <a:t>Onun </a:t>
            </a:r>
            <a:r>
              <a:rPr lang="tr-TR" sz="2800" dirty="0">
                <a:latin typeface="Arial" pitchFamily="34" charset="0"/>
                <a:cs typeface="Arial" pitchFamily="34" charset="0"/>
              </a:rPr>
              <a:t>1210 ‘da ölümünün ardından devlet sırasıyla şu hanedanlıklar tarafından yönetilmiştir: </a:t>
            </a:r>
          </a:p>
          <a:p>
            <a:pPr marL="457200" indent="-457200" algn="just">
              <a:buFont typeface="Wingdings" pitchFamily="2" charset="2"/>
              <a:buChar char="Ø"/>
            </a:pPr>
            <a:endParaRPr lang="tr-TR" sz="2800" dirty="0">
              <a:latin typeface="Arial" pitchFamily="34" charset="0"/>
              <a:cs typeface="Arial" pitchFamily="34" charset="0"/>
            </a:endParaRPr>
          </a:p>
          <a:p>
            <a:pPr marL="457200" indent="-457200" algn="just">
              <a:buFont typeface="Wingdings" pitchFamily="2" charset="2"/>
              <a:buChar char="ü"/>
            </a:pPr>
            <a:r>
              <a:rPr lang="tr-TR" sz="2800" dirty="0" err="1">
                <a:solidFill>
                  <a:srgbClr val="C00000"/>
                </a:solidFill>
                <a:latin typeface="Arial" pitchFamily="34" charset="0"/>
                <a:cs typeface="Arial" pitchFamily="34" charset="0"/>
              </a:rPr>
              <a:t>Şemsiyye</a:t>
            </a:r>
            <a:r>
              <a:rPr lang="tr-TR" sz="2800" dirty="0">
                <a:solidFill>
                  <a:srgbClr val="FF0000"/>
                </a:solidFill>
                <a:latin typeface="Arial" pitchFamily="34" charset="0"/>
                <a:cs typeface="Arial" pitchFamily="34" charset="0"/>
              </a:rPr>
              <a:t> </a:t>
            </a:r>
            <a:r>
              <a:rPr lang="tr-TR" sz="2800" dirty="0">
                <a:latin typeface="Arial" pitchFamily="34" charset="0"/>
                <a:cs typeface="Arial" pitchFamily="34" charset="0"/>
              </a:rPr>
              <a:t>Hanedanı</a:t>
            </a:r>
            <a:r>
              <a:rPr lang="tr-TR" sz="2800" dirty="0">
                <a:solidFill>
                  <a:srgbClr val="C00000"/>
                </a:solidFill>
                <a:latin typeface="Arial" pitchFamily="34" charset="0"/>
                <a:cs typeface="Arial" pitchFamily="34" charset="0"/>
              </a:rPr>
              <a:t> 	</a:t>
            </a:r>
            <a:r>
              <a:rPr lang="tr-TR" sz="2800" dirty="0">
                <a:latin typeface="Arial" pitchFamily="34" charset="0"/>
                <a:cs typeface="Arial" pitchFamily="34" charset="0"/>
              </a:rPr>
              <a:t>(1211-1266) </a:t>
            </a:r>
          </a:p>
          <a:p>
            <a:pPr marL="457200" indent="-457200" algn="just">
              <a:buFont typeface="Wingdings" pitchFamily="2" charset="2"/>
              <a:buChar char="ü"/>
            </a:pPr>
            <a:r>
              <a:rPr lang="tr-TR" sz="2800" dirty="0">
                <a:solidFill>
                  <a:srgbClr val="C00000"/>
                </a:solidFill>
                <a:latin typeface="Arial" pitchFamily="34" charset="0"/>
                <a:cs typeface="Arial" pitchFamily="34" charset="0"/>
              </a:rPr>
              <a:t>Balaban</a:t>
            </a:r>
            <a:r>
              <a:rPr lang="tr-TR" sz="2800" dirty="0">
                <a:latin typeface="Arial" pitchFamily="34" charset="0"/>
                <a:cs typeface="Arial" pitchFamily="34" charset="0"/>
              </a:rPr>
              <a:t> Hanedanı 		(1266-1290), </a:t>
            </a:r>
          </a:p>
          <a:p>
            <a:pPr marL="457200" indent="-457200" algn="just">
              <a:buFont typeface="Wingdings" pitchFamily="2" charset="2"/>
              <a:buChar char="ü"/>
            </a:pPr>
            <a:r>
              <a:rPr lang="tr-TR" sz="2800" dirty="0" err="1">
                <a:solidFill>
                  <a:srgbClr val="C00000"/>
                </a:solidFill>
                <a:latin typeface="Arial" pitchFamily="34" charset="0"/>
                <a:cs typeface="Arial" pitchFamily="34" charset="0"/>
              </a:rPr>
              <a:t>Kalaç</a:t>
            </a:r>
            <a:r>
              <a:rPr lang="tr-TR" sz="2800" dirty="0">
                <a:latin typeface="Arial" pitchFamily="34" charset="0"/>
                <a:cs typeface="Arial" pitchFamily="34" charset="0"/>
              </a:rPr>
              <a:t> Hanedanı 		(1290-1320), </a:t>
            </a:r>
          </a:p>
          <a:p>
            <a:pPr marL="457200" indent="-457200" algn="just">
              <a:buFont typeface="Wingdings" pitchFamily="2" charset="2"/>
              <a:buChar char="ü"/>
            </a:pPr>
            <a:r>
              <a:rPr lang="tr-TR" sz="2800" dirty="0">
                <a:solidFill>
                  <a:srgbClr val="C00000"/>
                </a:solidFill>
                <a:latin typeface="Arial" pitchFamily="34" charset="0"/>
                <a:cs typeface="Arial" pitchFamily="34" charset="0"/>
              </a:rPr>
              <a:t>Tuğluk</a:t>
            </a:r>
            <a:r>
              <a:rPr lang="tr-TR" sz="2800" dirty="0">
                <a:latin typeface="Arial" pitchFamily="34" charset="0"/>
                <a:cs typeface="Arial" pitchFamily="34" charset="0"/>
              </a:rPr>
              <a:t> Hanedanı 		(1321-1413) </a:t>
            </a:r>
          </a:p>
          <a:p>
            <a:pPr marL="457200" indent="-457200" algn="just">
              <a:buFont typeface="Wingdings" pitchFamily="2" charset="2"/>
              <a:buChar char="Ø"/>
            </a:pPr>
            <a:endParaRPr lang="tr-TR" sz="2800" dirty="0">
              <a:latin typeface="Arial" pitchFamily="34" charset="0"/>
              <a:cs typeface="Arial" pitchFamily="34" charset="0"/>
            </a:endParaRPr>
          </a:p>
        </p:txBody>
      </p:sp>
    </p:spTree>
    <p:extLst>
      <p:ext uri="{BB962C8B-B14F-4D97-AF65-F5344CB8AC3E}">
        <p14:creationId xmlns:p14="http://schemas.microsoft.com/office/powerpoint/2010/main" val="89151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3 Dikdörtgen">
            <a:extLst>
              <a:ext uri="{FF2B5EF4-FFF2-40B4-BE49-F238E27FC236}">
                <a16:creationId xmlns="" xmlns:a16="http://schemas.microsoft.com/office/drawing/2014/main" id="{52A5CA40-6BC4-4D46-B5BD-6AE13B57383B}"/>
              </a:ext>
            </a:extLst>
          </p:cNvPr>
          <p:cNvSpPr>
            <a:spLocks noChangeArrowheads="1"/>
          </p:cNvSpPr>
          <p:nvPr/>
        </p:nvSpPr>
        <p:spPr bwMode="auto">
          <a:xfrm>
            <a:off x="990600" y="304800"/>
            <a:ext cx="3271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b="1">
                <a:latin typeface="Andalus" pitchFamily="18" charset="0"/>
                <a:ea typeface="Batang" panose="02030600000101010101" pitchFamily="18" charset="-127"/>
                <a:cs typeface="Andalus" pitchFamily="18" charset="0"/>
              </a:rPr>
              <a:t>Amasya Bimarhanesi/Şifahanesi </a:t>
            </a:r>
            <a:endParaRPr lang="tr-TR" altLang="tr-TR">
              <a:ea typeface="Batang" panose="02030600000101010101" pitchFamily="18" charset="-127"/>
              <a:cs typeface="Andalus" pitchFamily="18" charset="0"/>
            </a:endParaRPr>
          </a:p>
        </p:txBody>
      </p:sp>
      <p:pic>
        <p:nvPicPr>
          <p:cNvPr id="26627" name="Picture 2" descr="http://www.amasya.gov.tr/Gallery/800/UM0X57VV.jpg">
            <a:extLst>
              <a:ext uri="{FF2B5EF4-FFF2-40B4-BE49-F238E27FC236}">
                <a16:creationId xmlns="" xmlns:a16="http://schemas.microsoft.com/office/drawing/2014/main" id="{1021620B-0BD4-4B94-876F-82B3BE2A7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69337"/>
            <a:ext cx="8542511" cy="541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580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5">
            <a:extLst>
              <a:ext uri="{FF2B5EF4-FFF2-40B4-BE49-F238E27FC236}">
                <a16:creationId xmlns="" xmlns:a16="http://schemas.microsoft.com/office/drawing/2014/main" id="{9836C768-5259-4F23-B310-6AF30D961489}"/>
              </a:ext>
            </a:extLst>
          </p:cNvPr>
          <p:cNvSpPr txBox="1">
            <a:spLocks noChangeArrowheads="1"/>
          </p:cNvSpPr>
          <p:nvPr/>
        </p:nvSpPr>
        <p:spPr bwMode="auto">
          <a:xfrm>
            <a:off x="2590800" y="561975"/>
            <a:ext cx="284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t>Amasya Bimarhane</a:t>
            </a:r>
          </a:p>
        </p:txBody>
      </p:sp>
      <p:pic>
        <p:nvPicPr>
          <p:cNvPr id="8194" name="Picture 2" descr="Amasya Darüşşifası - Sabuncuoğlu Şerafettin Tıp Müzesi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47984"/>
            <a:ext cx="7128792" cy="53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742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 xmlns:a16="http://schemas.microsoft.com/office/drawing/2014/main" id="{70D9E0D2-D4B8-4070-B97D-462A1E761A28}"/>
              </a:ext>
            </a:extLst>
          </p:cNvPr>
          <p:cNvSpPr txBox="1">
            <a:spLocks noChangeArrowheads="1"/>
          </p:cNvSpPr>
          <p:nvPr/>
        </p:nvSpPr>
        <p:spPr bwMode="auto">
          <a:xfrm>
            <a:off x="2438400" y="533400"/>
            <a:ext cx="284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t>Amasya Bimarhane</a:t>
            </a:r>
          </a:p>
        </p:txBody>
      </p:sp>
      <p:pic>
        <p:nvPicPr>
          <p:cNvPr id="1026" name="Picture 2" descr="https://i0.wp.com/www.sanatinyolculugu.com/wp-content/uploads/2020/04/Amasya-1.jpg?resize=540%2C54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51435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18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Yakutiye Medresesi">
            <a:extLst>
              <a:ext uri="{FF2B5EF4-FFF2-40B4-BE49-F238E27FC236}">
                <a16:creationId xmlns="" xmlns:a16="http://schemas.microsoft.com/office/drawing/2014/main" id="{4D55C69B-C475-4E3B-9CA8-E9E0B01B5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13613"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5">
            <a:extLst>
              <a:ext uri="{FF2B5EF4-FFF2-40B4-BE49-F238E27FC236}">
                <a16:creationId xmlns="" xmlns:a16="http://schemas.microsoft.com/office/drawing/2014/main" id="{46444EFC-5F13-4B78-B735-6AFEAF67DB7A}"/>
              </a:ext>
            </a:extLst>
          </p:cNvPr>
          <p:cNvSpPr txBox="1">
            <a:spLocks noChangeArrowheads="1"/>
          </p:cNvSpPr>
          <p:nvPr/>
        </p:nvSpPr>
        <p:spPr bwMode="auto">
          <a:xfrm>
            <a:off x="914400" y="228600"/>
            <a:ext cx="324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latin typeface="Andalus" pitchFamily="18" charset="0"/>
                <a:cs typeface="Andalus" pitchFamily="18" charset="0"/>
              </a:rPr>
              <a:t>Erzurum, Yakutiye Med.</a:t>
            </a:r>
          </a:p>
        </p:txBody>
      </p:sp>
    </p:spTree>
    <p:extLst>
      <p:ext uri="{BB962C8B-B14F-4D97-AF65-F5344CB8AC3E}">
        <p14:creationId xmlns:p14="http://schemas.microsoft.com/office/powerpoint/2010/main" val="3325347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mustafacambaz.com/data/media/1209/erzurum_yakutiye_medresesi_24_copy.jpg">
            <a:extLst>
              <a:ext uri="{FF2B5EF4-FFF2-40B4-BE49-F238E27FC236}">
                <a16:creationId xmlns="" xmlns:a16="http://schemas.microsoft.com/office/drawing/2014/main" id="{05D7CD55-4B77-4BA3-AF6C-2CBFF2481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1436688"/>
            <a:ext cx="723900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a:extLst>
              <a:ext uri="{FF2B5EF4-FFF2-40B4-BE49-F238E27FC236}">
                <a16:creationId xmlns="" xmlns:a16="http://schemas.microsoft.com/office/drawing/2014/main" id="{1692CB8F-C264-44BF-8C73-1F3D726BA724}"/>
              </a:ext>
            </a:extLst>
          </p:cNvPr>
          <p:cNvSpPr txBox="1">
            <a:spLocks noChangeArrowheads="1"/>
          </p:cNvSpPr>
          <p:nvPr/>
        </p:nvSpPr>
        <p:spPr bwMode="auto">
          <a:xfrm>
            <a:off x="914400" y="228600"/>
            <a:ext cx="324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latin typeface="Andalus" pitchFamily="18" charset="0"/>
                <a:cs typeface="Andalus" pitchFamily="18" charset="0"/>
              </a:rPr>
              <a:t>Erzurum, Yakutiye Med.</a:t>
            </a:r>
          </a:p>
        </p:txBody>
      </p:sp>
    </p:spTree>
    <p:extLst>
      <p:ext uri="{BB962C8B-B14F-4D97-AF65-F5344CB8AC3E}">
        <p14:creationId xmlns:p14="http://schemas.microsoft.com/office/powerpoint/2010/main" val="901984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a:extLst>
              <a:ext uri="{FF2B5EF4-FFF2-40B4-BE49-F238E27FC236}">
                <a16:creationId xmlns="" xmlns:a16="http://schemas.microsoft.com/office/drawing/2014/main" id="{7D9DA72D-ECB2-44AD-9FA0-ED53ADFB9AFB}"/>
              </a:ext>
            </a:extLst>
          </p:cNvPr>
          <p:cNvSpPr txBox="1">
            <a:spLocks noChangeArrowheads="1"/>
          </p:cNvSpPr>
          <p:nvPr/>
        </p:nvSpPr>
        <p:spPr bwMode="auto">
          <a:xfrm>
            <a:off x="304800" y="676275"/>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latin typeface="Andalus" pitchFamily="18" charset="0"/>
                <a:cs typeface="Andalus" pitchFamily="18" charset="0"/>
              </a:rPr>
              <a:t>Niğde Hüdavend </a:t>
            </a:r>
          </a:p>
          <a:p>
            <a:pPr eaLnBrk="1" hangingPunct="1"/>
            <a:r>
              <a:rPr lang="tr-TR" altLang="tr-TR" sz="2400">
                <a:latin typeface="Andalus" pitchFamily="18" charset="0"/>
                <a:cs typeface="Andalus" pitchFamily="18" charset="0"/>
              </a:rPr>
              <a:t>Hatun Kümbedi</a:t>
            </a:r>
          </a:p>
        </p:txBody>
      </p:sp>
      <p:pic>
        <p:nvPicPr>
          <p:cNvPr id="9222" name="Picture 6" descr="ilhanlılar Instagram posts - Gramho.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60648"/>
            <a:ext cx="6096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33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a:extLst>
              <a:ext uri="{FF2B5EF4-FFF2-40B4-BE49-F238E27FC236}">
                <a16:creationId xmlns="" xmlns:a16="http://schemas.microsoft.com/office/drawing/2014/main" id="{FAECFBA4-5B7A-48E2-91B1-9C8E0DBFFDD2}"/>
              </a:ext>
            </a:extLst>
          </p:cNvPr>
          <p:cNvSpPr txBox="1">
            <a:spLocks noChangeArrowheads="1"/>
          </p:cNvSpPr>
          <p:nvPr/>
        </p:nvSpPr>
        <p:spPr bwMode="auto">
          <a:xfrm>
            <a:off x="304800" y="676275"/>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latin typeface="Andalus" pitchFamily="18" charset="0"/>
                <a:cs typeface="Andalus" pitchFamily="18" charset="0"/>
              </a:rPr>
              <a:t>Niğde Hüdavend </a:t>
            </a:r>
          </a:p>
          <a:p>
            <a:pPr eaLnBrk="1" hangingPunct="1"/>
            <a:r>
              <a:rPr lang="tr-TR" altLang="tr-TR" sz="2400">
                <a:latin typeface="Andalus" pitchFamily="18" charset="0"/>
                <a:cs typeface="Andalus" pitchFamily="18" charset="0"/>
              </a:rPr>
              <a:t>Hatun Kümbedi</a:t>
            </a:r>
          </a:p>
        </p:txBody>
      </p:sp>
      <p:pic>
        <p:nvPicPr>
          <p:cNvPr id="12292" name="Picture 4" descr="Hudavend Hatun Türbesi | Exterior detail of relief over window | Arch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00808"/>
            <a:ext cx="6768752" cy="444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510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nadolu Selçuklu Tezyinatında İlhanlı Dönemi Etkileri | Okur Yazarı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8023207"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606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a:extLst>
              <a:ext uri="{FF2B5EF4-FFF2-40B4-BE49-F238E27FC236}">
                <a16:creationId xmlns="" xmlns:a16="http://schemas.microsoft.com/office/drawing/2014/main" id="{592967A1-2A53-4631-AE37-4D2BEBFF763D}"/>
              </a:ext>
            </a:extLst>
          </p:cNvPr>
          <p:cNvSpPr txBox="1">
            <a:spLocks noChangeArrowheads="1"/>
          </p:cNvSpPr>
          <p:nvPr/>
        </p:nvSpPr>
        <p:spPr bwMode="auto">
          <a:xfrm>
            <a:off x="990600" y="228600"/>
            <a:ext cx="254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latin typeface="Andalus" pitchFamily="18" charset="0"/>
                <a:cs typeface="Andalus" pitchFamily="18" charset="0"/>
              </a:rPr>
              <a:t>Tokat Nureddin b. </a:t>
            </a:r>
          </a:p>
          <a:p>
            <a:pPr eaLnBrk="1" hangingPunct="1"/>
            <a:r>
              <a:rPr lang="tr-TR" altLang="tr-TR" sz="2400">
                <a:latin typeface="Andalus" pitchFamily="18" charset="0"/>
                <a:cs typeface="Andalus" pitchFamily="18" charset="0"/>
              </a:rPr>
              <a:t>Sentimur Kümbedi</a:t>
            </a:r>
          </a:p>
        </p:txBody>
      </p:sp>
      <p:pic>
        <p:nvPicPr>
          <p:cNvPr id="2050" name="Picture 2" descr="Tarihi Mekanlar Kişisel Ansiklopedi Erol ŞAŞM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8760"/>
            <a:ext cx="7479915" cy="498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75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owturkey.com/tr94/k_abdulhalim_tokat2.jpg">
            <a:extLst>
              <a:ext uri="{FF2B5EF4-FFF2-40B4-BE49-F238E27FC236}">
                <a16:creationId xmlns="" xmlns:a16="http://schemas.microsoft.com/office/drawing/2014/main" id="{E3D24EB4-C68D-4CB4-B28C-95EE34FD1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947738"/>
            <a:ext cx="38862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 xmlns:a16="http://schemas.microsoft.com/office/drawing/2014/main" id="{4EFC5F27-8964-4811-B488-5EB6E458545C}"/>
              </a:ext>
            </a:extLst>
          </p:cNvPr>
          <p:cNvSpPr txBox="1">
            <a:spLocks noChangeArrowheads="1"/>
          </p:cNvSpPr>
          <p:nvPr/>
        </p:nvSpPr>
        <p:spPr bwMode="auto">
          <a:xfrm>
            <a:off x="228600" y="533400"/>
            <a:ext cx="254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a:latin typeface="Andalus" pitchFamily="18" charset="0"/>
                <a:cs typeface="Andalus" pitchFamily="18" charset="0"/>
              </a:rPr>
              <a:t>Tokat Nureddin b. </a:t>
            </a:r>
          </a:p>
          <a:p>
            <a:pPr eaLnBrk="1" hangingPunct="1"/>
            <a:r>
              <a:rPr lang="tr-TR" altLang="tr-TR" sz="2400">
                <a:latin typeface="Andalus" pitchFamily="18" charset="0"/>
                <a:cs typeface="Andalus" pitchFamily="18" charset="0"/>
              </a:rPr>
              <a:t>Sentimur Kümbedi</a:t>
            </a:r>
          </a:p>
        </p:txBody>
      </p:sp>
    </p:spTree>
    <p:extLst>
      <p:ext uri="{BB962C8B-B14F-4D97-AF65-F5344CB8AC3E}">
        <p14:creationId xmlns:p14="http://schemas.microsoft.com/office/powerpoint/2010/main" val="1696383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1772816"/>
            <a:ext cx="6840760" cy="2246769"/>
          </a:xfrm>
          <a:prstGeom prst="rect">
            <a:avLst/>
          </a:prstGeom>
        </p:spPr>
        <p:txBody>
          <a:bodyPr wrap="square">
            <a:spAutoFit/>
          </a:bodyPr>
          <a:lstStyle/>
          <a:p>
            <a:pPr algn="just"/>
            <a:endParaRPr lang="tr-TR" sz="2800" dirty="0">
              <a:latin typeface="Arial" pitchFamily="34" charset="0"/>
              <a:cs typeface="Arial" pitchFamily="34" charset="0"/>
            </a:endParaRPr>
          </a:p>
          <a:p>
            <a:pPr algn="just"/>
            <a:endParaRPr lang="tr-TR" sz="2800" dirty="0">
              <a:latin typeface="Arial" pitchFamily="34" charset="0"/>
              <a:cs typeface="Arial" pitchFamily="34" charset="0"/>
            </a:endParaRPr>
          </a:p>
          <a:p>
            <a:pPr marL="457200" indent="-457200" algn="just">
              <a:buFont typeface="Wingdings" pitchFamily="2" charset="2"/>
              <a:buChar char="Ø"/>
            </a:pPr>
            <a:r>
              <a:rPr lang="tr-TR" sz="2800" dirty="0">
                <a:latin typeface="Arial" pitchFamily="34" charset="0"/>
                <a:cs typeface="Arial" pitchFamily="34" charset="0"/>
              </a:rPr>
              <a:t>1414’de Delhi’nin </a:t>
            </a:r>
            <a:r>
              <a:rPr lang="tr-TR" sz="2800" dirty="0" err="1">
                <a:solidFill>
                  <a:srgbClr val="FF0000"/>
                </a:solidFill>
                <a:latin typeface="Arial" pitchFamily="34" charset="0"/>
                <a:cs typeface="Arial" pitchFamily="34" charset="0"/>
              </a:rPr>
              <a:t>Afganlılar’ın</a:t>
            </a:r>
            <a:r>
              <a:rPr lang="tr-TR" sz="2800" dirty="0">
                <a:latin typeface="Arial" pitchFamily="34" charset="0"/>
                <a:cs typeface="Arial" pitchFamily="34" charset="0"/>
              </a:rPr>
              <a:t> eline geçmesiyle Delhi Türk Sultanlığı dönemi </a:t>
            </a:r>
            <a:r>
              <a:rPr lang="tr-TR" sz="2800" dirty="0">
                <a:solidFill>
                  <a:srgbClr val="FF0000"/>
                </a:solidFill>
                <a:latin typeface="Arial" pitchFamily="34" charset="0"/>
                <a:cs typeface="Arial" pitchFamily="34" charset="0"/>
              </a:rPr>
              <a:t>sona ermiştir</a:t>
            </a:r>
            <a:r>
              <a:rPr lang="tr-TR" sz="2800" dirty="0">
                <a:latin typeface="Arial" pitchFamily="34" charset="0"/>
                <a:cs typeface="Arial" pitchFamily="34" charset="0"/>
              </a:rPr>
              <a:t>. </a:t>
            </a:r>
          </a:p>
        </p:txBody>
      </p:sp>
    </p:spTree>
    <p:extLst>
      <p:ext uri="{BB962C8B-B14F-4D97-AF65-F5344CB8AC3E}">
        <p14:creationId xmlns:p14="http://schemas.microsoft.com/office/powerpoint/2010/main" val="1831734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512" y="1254630"/>
            <a:ext cx="8134379" cy="3539430"/>
          </a:xfrm>
          <a:prstGeom prst="rect">
            <a:avLst/>
          </a:prstGeom>
        </p:spPr>
        <p:txBody>
          <a:bodyPr wrap="square">
            <a:spAutoFit/>
          </a:bodyPr>
          <a:lstStyle/>
          <a:p>
            <a:r>
              <a:rPr lang="tr-TR" sz="3200" b="1" dirty="0" smtClean="0">
                <a:solidFill>
                  <a:srgbClr val="002060"/>
                </a:solidFill>
                <a:latin typeface="+mj-lt"/>
              </a:rPr>
              <a:t>		AK </a:t>
            </a:r>
            <a:r>
              <a:rPr lang="tr-TR" sz="3200" b="1" dirty="0">
                <a:solidFill>
                  <a:srgbClr val="002060"/>
                </a:solidFill>
                <a:latin typeface="+mj-lt"/>
              </a:rPr>
              <a:t>K OY U N L ULAR</a:t>
            </a:r>
          </a:p>
          <a:p>
            <a:r>
              <a:rPr lang="tr-TR" sz="3200" b="1" dirty="0">
                <a:solidFill>
                  <a:srgbClr val="002060"/>
                </a:solidFill>
                <a:latin typeface="+mj-lt"/>
              </a:rPr>
              <a:t> </a:t>
            </a:r>
            <a:r>
              <a:rPr lang="tr-TR" sz="3200" b="1" dirty="0" smtClean="0">
                <a:solidFill>
                  <a:srgbClr val="002060"/>
                </a:solidFill>
                <a:latin typeface="+mj-lt"/>
              </a:rPr>
              <a:t>			</a:t>
            </a:r>
            <a:r>
              <a:rPr lang="tr-TR" sz="2800" b="1" dirty="0" smtClean="0">
                <a:solidFill>
                  <a:srgbClr val="002060"/>
                </a:solidFill>
                <a:latin typeface="+mj-lt"/>
              </a:rPr>
              <a:t>(</a:t>
            </a:r>
            <a:r>
              <a:rPr lang="tr-TR" sz="2800" b="1" dirty="0">
                <a:solidFill>
                  <a:srgbClr val="002060"/>
                </a:solidFill>
                <a:latin typeface="+mj-lt"/>
              </a:rPr>
              <a:t>1350-1502) </a:t>
            </a:r>
          </a:p>
          <a:p>
            <a:pPr algn="ctr"/>
            <a:endParaRPr lang="tr-TR" sz="3200" b="1" dirty="0">
              <a:solidFill>
                <a:srgbClr val="002060"/>
              </a:solidFill>
              <a:latin typeface="+mj-lt"/>
            </a:endParaRPr>
          </a:p>
          <a:p>
            <a:pPr algn="ctr"/>
            <a:r>
              <a:rPr lang="tr-TR" sz="3200" b="1" dirty="0">
                <a:solidFill>
                  <a:srgbClr val="00B0F0"/>
                </a:solidFill>
                <a:latin typeface="+mj-lt"/>
              </a:rPr>
              <a:t>ve</a:t>
            </a:r>
          </a:p>
          <a:p>
            <a:pPr algn="ctr"/>
            <a:endParaRPr lang="tr-TR" sz="3200" b="1" dirty="0">
              <a:solidFill>
                <a:srgbClr val="002060"/>
              </a:solidFill>
            </a:endParaRPr>
          </a:p>
          <a:p>
            <a:pPr algn="ctr"/>
            <a:r>
              <a:rPr lang="tr-TR" sz="3200" b="1" dirty="0" smtClean="0">
                <a:solidFill>
                  <a:srgbClr val="002060"/>
                </a:solidFill>
              </a:rPr>
              <a:t>			KARAKOYUNLULAR</a:t>
            </a:r>
            <a:r>
              <a:rPr lang="tr-TR" sz="3200" b="1" dirty="0">
                <a:solidFill>
                  <a:srgbClr val="002060"/>
                </a:solidFill>
              </a:rPr>
              <a:t/>
            </a:r>
            <a:br>
              <a:rPr lang="tr-TR" sz="3200" b="1" dirty="0">
                <a:solidFill>
                  <a:srgbClr val="002060"/>
                </a:solidFill>
              </a:rPr>
            </a:br>
            <a:r>
              <a:rPr lang="tr-TR" sz="3200" b="1" dirty="0" smtClean="0">
                <a:solidFill>
                  <a:srgbClr val="002060"/>
                </a:solidFill>
              </a:rPr>
              <a:t>			</a:t>
            </a:r>
            <a:r>
              <a:rPr lang="tr-TR" sz="2800" b="1" dirty="0" smtClean="0">
                <a:solidFill>
                  <a:srgbClr val="002060"/>
                </a:solidFill>
              </a:rPr>
              <a:t>1351-1469 </a:t>
            </a:r>
            <a:endParaRPr lang="tr-TR" sz="2800" b="1" dirty="0">
              <a:solidFill>
                <a:srgbClr val="002060"/>
              </a:solidFill>
              <a:latin typeface="+mj-lt"/>
            </a:endParaRPr>
          </a:p>
        </p:txBody>
      </p:sp>
    </p:spTree>
    <p:extLst>
      <p:ext uri="{BB962C8B-B14F-4D97-AF65-F5344CB8AC3E}">
        <p14:creationId xmlns:p14="http://schemas.microsoft.com/office/powerpoint/2010/main" val="3313415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93827" y="548680"/>
            <a:ext cx="3542958" cy="523220"/>
          </a:xfrm>
          <a:prstGeom prst="rect">
            <a:avLst/>
          </a:prstGeom>
        </p:spPr>
        <p:txBody>
          <a:bodyPr wrap="none">
            <a:spAutoFit/>
          </a:bodyPr>
          <a:lstStyle/>
          <a:p>
            <a:pPr algn="ctr"/>
            <a:r>
              <a:rPr lang="tr-TR" sz="2800" b="1" dirty="0">
                <a:solidFill>
                  <a:srgbClr val="002060"/>
                </a:solidFill>
              </a:rPr>
              <a:t>AK K OY U N L ULAR</a:t>
            </a:r>
          </a:p>
        </p:txBody>
      </p:sp>
      <p:pic>
        <p:nvPicPr>
          <p:cNvPr id="1028" name="Picture 4" descr="Steam Community :: Guide :: Ak Koyunlu ile Hayatta Kalma/Survival with Aq  Qoyunl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196752"/>
            <a:ext cx="2679606" cy="17846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Karakoyunlular - Türk Asya - Asian Turkish, Тюрки Росс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968" y="2991058"/>
            <a:ext cx="4740676" cy="366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80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71600" y="1450484"/>
            <a:ext cx="7071882" cy="2246769"/>
          </a:xfrm>
          <a:prstGeom prst="rect">
            <a:avLst/>
          </a:prstGeom>
        </p:spPr>
        <p:txBody>
          <a:bodyPr wrap="square">
            <a:spAutoFit/>
          </a:bodyPr>
          <a:lstStyle/>
          <a:p>
            <a:pPr algn="just"/>
            <a:r>
              <a:rPr lang="tr-TR" sz="2800" b="1" dirty="0">
                <a:solidFill>
                  <a:schemeClr val="accent6">
                    <a:lumMod val="50000"/>
                  </a:schemeClr>
                </a:solidFill>
                <a:cs typeface="Andalus" pitchFamily="18" charset="-78"/>
              </a:rPr>
              <a:t>TARİHÇE</a:t>
            </a:r>
            <a:r>
              <a:rPr lang="tr-TR" sz="2800" dirty="0">
                <a:cs typeface="Andalus" pitchFamily="18" charset="-78"/>
              </a:rPr>
              <a:t> </a:t>
            </a:r>
          </a:p>
          <a:p>
            <a:pPr algn="just"/>
            <a:endParaRPr lang="tr-TR" sz="2800" dirty="0">
              <a:cs typeface="Andalus" pitchFamily="18" charset="-78"/>
            </a:endParaRPr>
          </a:p>
          <a:p>
            <a:pPr marL="457200" indent="-457200" algn="just">
              <a:buFont typeface="Wingdings" pitchFamily="2" charset="2"/>
              <a:buChar char="Ø"/>
            </a:pPr>
            <a:r>
              <a:rPr lang="tr-TR" sz="2800" dirty="0" err="1">
                <a:cs typeface="Andalus" pitchFamily="18" charset="-78"/>
              </a:rPr>
              <a:t>Akoyunlu</a:t>
            </a:r>
            <a:r>
              <a:rPr lang="tr-TR" sz="2800" dirty="0">
                <a:cs typeface="Andalus" pitchFamily="18" charset="-78"/>
              </a:rPr>
              <a:t> Devleti </a:t>
            </a:r>
            <a:r>
              <a:rPr lang="tr-TR" sz="2800" dirty="0" err="1">
                <a:cs typeface="Andalus" pitchFamily="18" charset="-78"/>
              </a:rPr>
              <a:t>Oğuzlar’ın</a:t>
            </a:r>
            <a:r>
              <a:rPr lang="tr-TR" sz="2800" dirty="0">
                <a:cs typeface="Andalus" pitchFamily="18" charset="-78"/>
              </a:rPr>
              <a:t> Bayındır koluna mensup </a:t>
            </a:r>
            <a:r>
              <a:rPr lang="tr-TR" sz="2800" dirty="0">
                <a:solidFill>
                  <a:srgbClr val="FF0000"/>
                </a:solidFill>
                <a:cs typeface="Andalus" pitchFamily="18" charset="-78"/>
              </a:rPr>
              <a:t>Türkmenler</a:t>
            </a:r>
            <a:r>
              <a:rPr lang="tr-TR" sz="2800" dirty="0">
                <a:cs typeface="Andalus" pitchFamily="18" charset="-78"/>
              </a:rPr>
              <a:t> tarafından kurulmuştur. </a:t>
            </a:r>
          </a:p>
          <a:p>
            <a:pPr marL="457200" indent="-457200" algn="just">
              <a:buFont typeface="Wingdings" pitchFamily="2" charset="2"/>
              <a:buChar char="Ø"/>
            </a:pPr>
            <a:endParaRPr lang="tr-TR" sz="2800" dirty="0">
              <a:cs typeface="Andalus" pitchFamily="18" charset="-78"/>
            </a:endParaRPr>
          </a:p>
        </p:txBody>
      </p:sp>
    </p:spTree>
    <p:extLst>
      <p:ext uri="{BB962C8B-B14F-4D97-AF65-F5344CB8AC3E}">
        <p14:creationId xmlns:p14="http://schemas.microsoft.com/office/powerpoint/2010/main" val="3081817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1268760"/>
            <a:ext cx="7128792" cy="2246769"/>
          </a:xfrm>
          <a:prstGeom prst="rect">
            <a:avLst/>
          </a:prstGeom>
        </p:spPr>
        <p:txBody>
          <a:bodyPr wrap="square">
            <a:spAutoFit/>
          </a:bodyPr>
          <a:lstStyle/>
          <a:p>
            <a:pPr marL="457200" indent="-457200" algn="just">
              <a:buFont typeface="Wingdings" pitchFamily="2" charset="2"/>
              <a:buChar char="Ø"/>
            </a:pPr>
            <a:endParaRPr lang="tr-TR" sz="2800" dirty="0">
              <a:cs typeface="Andalus" pitchFamily="18" charset="-78"/>
            </a:endParaRPr>
          </a:p>
          <a:p>
            <a:pPr marL="457200" indent="-457200" algn="just">
              <a:buFont typeface="Wingdings" pitchFamily="2" charset="2"/>
              <a:buChar char="Ø"/>
            </a:pPr>
            <a:r>
              <a:rPr lang="tr-TR" sz="2800" dirty="0">
                <a:cs typeface="Andalus" pitchFamily="18" charset="-78"/>
              </a:rPr>
              <a:t>İlhanlı hakimiyetinin sarsılmasından sonra güçlenen Akkoyunlular, çok sayıda </a:t>
            </a:r>
            <a:r>
              <a:rPr lang="tr-TR" sz="2800" dirty="0">
                <a:solidFill>
                  <a:srgbClr val="FF0000"/>
                </a:solidFill>
                <a:cs typeface="Andalus" pitchFamily="18" charset="-78"/>
              </a:rPr>
              <a:t>konar göçer </a:t>
            </a:r>
            <a:r>
              <a:rPr lang="tr-TR" sz="2800" dirty="0">
                <a:cs typeface="Andalus" pitchFamily="18" charset="-78"/>
              </a:rPr>
              <a:t>Türkmen topluluğunu bir araya toplayarak büyük bir güç oluşturmuşlardır. </a:t>
            </a:r>
          </a:p>
        </p:txBody>
      </p:sp>
    </p:spTree>
    <p:extLst>
      <p:ext uri="{BB962C8B-B14F-4D97-AF65-F5344CB8AC3E}">
        <p14:creationId xmlns:p14="http://schemas.microsoft.com/office/powerpoint/2010/main" val="4233508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1052736"/>
            <a:ext cx="7272808" cy="3970318"/>
          </a:xfrm>
          <a:prstGeom prst="rect">
            <a:avLst/>
          </a:prstGeom>
        </p:spPr>
        <p:txBody>
          <a:bodyPr wrap="square">
            <a:spAutoFit/>
          </a:bodyPr>
          <a:lstStyle/>
          <a:p>
            <a:pPr marL="285750" indent="-285750" algn="just">
              <a:buFont typeface="Wingdings" pitchFamily="2" charset="2"/>
              <a:buChar char="Ø"/>
            </a:pPr>
            <a:r>
              <a:rPr lang="tr-TR" sz="2800" dirty="0">
                <a:latin typeface="+mj-lt"/>
                <a:cs typeface="Andalus" pitchFamily="18" charset="-78"/>
              </a:rPr>
              <a:t>Kara </a:t>
            </a:r>
            <a:r>
              <a:rPr lang="tr-TR" sz="2800" dirty="0" err="1">
                <a:latin typeface="+mj-lt"/>
                <a:cs typeface="Andalus" pitchFamily="18" charset="-78"/>
              </a:rPr>
              <a:t>Yülüg</a:t>
            </a:r>
            <a:r>
              <a:rPr lang="tr-TR" sz="2800" dirty="0">
                <a:latin typeface="+mj-lt"/>
                <a:cs typeface="Andalus" pitchFamily="18" charset="-78"/>
              </a:rPr>
              <a:t> Osman Bey, Kadı Burhaneddin Ahmet’i ortadan kaldırıp 1398’de Sivas’ı ele geçirince Akkoyunlular </a:t>
            </a:r>
            <a:r>
              <a:rPr lang="tr-TR" sz="2800" dirty="0">
                <a:solidFill>
                  <a:srgbClr val="FF0000"/>
                </a:solidFill>
                <a:latin typeface="+mj-lt"/>
                <a:cs typeface="Andalus" pitchFamily="18" charset="-78"/>
              </a:rPr>
              <a:t>tamamen bağımsız </a:t>
            </a:r>
            <a:r>
              <a:rPr lang="tr-TR" sz="2800" dirty="0">
                <a:latin typeface="+mj-lt"/>
                <a:cs typeface="Andalus" pitchFamily="18" charset="-78"/>
              </a:rPr>
              <a:t>hale gelmişlerdir. </a:t>
            </a:r>
          </a:p>
          <a:p>
            <a:pPr marL="285750" indent="-285750" algn="just">
              <a:buFont typeface="Wingdings" pitchFamily="2" charset="2"/>
              <a:buChar char="Ø"/>
            </a:pPr>
            <a:endParaRPr lang="tr-TR" sz="2800" dirty="0">
              <a:latin typeface="+mj-lt"/>
              <a:cs typeface="Andalus" pitchFamily="18" charset="-78"/>
            </a:endParaRPr>
          </a:p>
          <a:p>
            <a:pPr marL="285750" indent="-285750" algn="just">
              <a:buFont typeface="Wingdings" pitchFamily="2" charset="2"/>
              <a:buChar char="Ø"/>
            </a:pPr>
            <a:r>
              <a:rPr lang="tr-TR" sz="2800" dirty="0">
                <a:latin typeface="+mj-lt"/>
                <a:cs typeface="Andalus" pitchFamily="18" charset="-78"/>
              </a:rPr>
              <a:t>Ardından</a:t>
            </a:r>
            <a:r>
              <a:rPr lang="tr-TR" sz="2800" dirty="0">
                <a:solidFill>
                  <a:srgbClr val="FF0000"/>
                </a:solidFill>
                <a:latin typeface="+mj-lt"/>
                <a:cs typeface="Andalus" pitchFamily="18" charset="-78"/>
              </a:rPr>
              <a:t> Diyarbakır’ı</a:t>
            </a:r>
            <a:r>
              <a:rPr lang="tr-TR" sz="2800" dirty="0">
                <a:latin typeface="+mj-lt"/>
                <a:cs typeface="Andalus" pitchFamily="18" charset="-78"/>
              </a:rPr>
              <a:t> merkez yaparak bütün Doğu ve </a:t>
            </a:r>
            <a:r>
              <a:rPr lang="tr-TR" sz="2800" dirty="0" smtClean="0">
                <a:latin typeface="+mj-lt"/>
                <a:cs typeface="Andalus" pitchFamily="18" charset="-78"/>
              </a:rPr>
              <a:t>Güneydoğu </a:t>
            </a:r>
            <a:r>
              <a:rPr lang="tr-TR" sz="2800" dirty="0">
                <a:latin typeface="+mj-lt"/>
                <a:cs typeface="Andalus" pitchFamily="18" charset="-78"/>
              </a:rPr>
              <a:t>Anadolu’ya hakim olmuşlardır.</a:t>
            </a:r>
          </a:p>
          <a:p>
            <a:pPr marL="285750" indent="-285750" algn="just">
              <a:buFont typeface="Wingdings" pitchFamily="2" charset="2"/>
              <a:buChar char="Ø"/>
            </a:pPr>
            <a:endParaRPr lang="tr-TR" sz="2800" dirty="0">
              <a:latin typeface="+mj-lt"/>
              <a:cs typeface="Andalus" pitchFamily="18" charset="-78"/>
            </a:endParaRPr>
          </a:p>
        </p:txBody>
      </p:sp>
    </p:spTree>
    <p:extLst>
      <p:ext uri="{BB962C8B-B14F-4D97-AF65-F5344CB8AC3E}">
        <p14:creationId xmlns:p14="http://schemas.microsoft.com/office/powerpoint/2010/main" val="1034426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188640"/>
            <a:ext cx="7632848" cy="2246769"/>
          </a:xfrm>
          <a:prstGeom prst="rect">
            <a:avLst/>
          </a:prstGeom>
        </p:spPr>
        <p:txBody>
          <a:bodyPr wrap="square">
            <a:spAutoFit/>
          </a:bodyPr>
          <a:lstStyle/>
          <a:p>
            <a:pPr marL="457200" indent="-457200" algn="just">
              <a:buFont typeface="Wingdings" pitchFamily="2" charset="2"/>
              <a:buChar char="Ø"/>
            </a:pPr>
            <a:r>
              <a:rPr lang="tr-TR" sz="2800" dirty="0">
                <a:solidFill>
                  <a:srgbClr val="FF0000"/>
                </a:solidFill>
                <a:latin typeface="+mj-lt"/>
                <a:cs typeface="Andalus" pitchFamily="18" charset="-78"/>
              </a:rPr>
              <a:t>Uzun Hasan</a:t>
            </a:r>
            <a:r>
              <a:rPr lang="tr-TR" sz="2800" dirty="0">
                <a:latin typeface="+mj-lt"/>
                <a:cs typeface="Andalus" pitchFamily="18" charset="-78"/>
              </a:rPr>
              <a:t>, başkenti </a:t>
            </a:r>
            <a:r>
              <a:rPr lang="tr-TR" sz="2800" dirty="0">
                <a:solidFill>
                  <a:srgbClr val="FF0000"/>
                </a:solidFill>
                <a:latin typeface="+mj-lt"/>
                <a:cs typeface="Andalus" pitchFamily="18" charset="-78"/>
              </a:rPr>
              <a:t>Tebriz’e</a:t>
            </a:r>
            <a:r>
              <a:rPr lang="tr-TR" sz="2800" dirty="0">
                <a:latin typeface="+mj-lt"/>
                <a:cs typeface="Andalus" pitchFamily="18" charset="-78"/>
              </a:rPr>
              <a:t> nakletmiş ve devletin sınırları Hazar Denizi’ne kadar genişlemiştir. </a:t>
            </a:r>
          </a:p>
          <a:p>
            <a:pPr marL="457200" indent="-457200" algn="just">
              <a:buFont typeface="Wingdings" pitchFamily="2" charset="2"/>
              <a:buChar char="Ø"/>
            </a:pPr>
            <a:endParaRPr lang="tr-TR" sz="2800" dirty="0">
              <a:latin typeface="+mj-lt"/>
              <a:cs typeface="Andalus" pitchFamily="18" charset="-78"/>
            </a:endParaRPr>
          </a:p>
          <a:p>
            <a:pPr algn="just"/>
            <a:endParaRPr lang="tr-TR" sz="2800" dirty="0">
              <a:latin typeface="+mj-lt"/>
              <a:cs typeface="Andalus" pitchFamily="18" charset="-78"/>
            </a:endParaRPr>
          </a:p>
        </p:txBody>
      </p:sp>
      <p:pic>
        <p:nvPicPr>
          <p:cNvPr id="5" name="Picture 2" descr="SARUHAN OGULLARI BEYLIGI - Kültür-Sanat - http://www.15-temmuz.net com  -Haber Sit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16832"/>
            <a:ext cx="7634848" cy="422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773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332656"/>
            <a:ext cx="7329665" cy="2677656"/>
          </a:xfrm>
          <a:prstGeom prst="rect">
            <a:avLst/>
          </a:prstGeom>
        </p:spPr>
        <p:txBody>
          <a:bodyPr wrap="square">
            <a:spAutoFit/>
          </a:bodyPr>
          <a:lstStyle/>
          <a:p>
            <a:pPr marL="457200" indent="-457200" algn="just">
              <a:buFont typeface="Wingdings" pitchFamily="2" charset="2"/>
              <a:buChar char="Ø"/>
            </a:pPr>
            <a:endParaRPr lang="tr-TR" sz="2800" dirty="0">
              <a:cs typeface="Andalus" pitchFamily="18" charset="-78"/>
            </a:endParaRPr>
          </a:p>
          <a:p>
            <a:pPr marL="457200" indent="-457200" algn="just">
              <a:buFont typeface="Wingdings" pitchFamily="2" charset="2"/>
              <a:buChar char="Ø"/>
            </a:pPr>
            <a:r>
              <a:rPr lang="tr-TR" sz="2800" dirty="0" smtClean="0">
                <a:cs typeface="Andalus" pitchFamily="18" charset="-78"/>
              </a:rPr>
              <a:t>Uzun Hasan’ın Fatih Sultan </a:t>
            </a:r>
            <a:r>
              <a:rPr lang="tr-TR" sz="2800" dirty="0" err="1" smtClean="0">
                <a:cs typeface="Andalus" pitchFamily="18" charset="-78"/>
              </a:rPr>
              <a:t>Mehmed</a:t>
            </a:r>
            <a:r>
              <a:rPr lang="tr-TR" sz="2800" dirty="0" smtClean="0">
                <a:cs typeface="Andalus" pitchFamily="18" charset="-78"/>
              </a:rPr>
              <a:t> karşısında </a:t>
            </a:r>
            <a:r>
              <a:rPr lang="tr-TR" sz="2800" dirty="0">
                <a:solidFill>
                  <a:srgbClr val="FF0000"/>
                </a:solidFill>
                <a:cs typeface="Andalus" pitchFamily="18" charset="-78"/>
              </a:rPr>
              <a:t>Otlukbeli’nde</a:t>
            </a:r>
            <a:r>
              <a:rPr lang="tr-TR" sz="2800" dirty="0">
                <a:cs typeface="Andalus" pitchFamily="18" charset="-78"/>
              </a:rPr>
              <a:t> </a:t>
            </a:r>
            <a:r>
              <a:rPr lang="tr-TR" sz="2800" dirty="0" smtClean="0">
                <a:cs typeface="Andalus" pitchFamily="18" charset="-78"/>
              </a:rPr>
              <a:t>ağır yenilgiye  </a:t>
            </a:r>
            <a:r>
              <a:rPr lang="tr-TR" sz="2800" dirty="0">
                <a:cs typeface="Andalus" pitchFamily="18" charset="-78"/>
              </a:rPr>
              <a:t>(1473), </a:t>
            </a:r>
            <a:r>
              <a:rPr lang="tr-TR" sz="2800" dirty="0" smtClean="0">
                <a:cs typeface="Andalus" pitchFamily="18" charset="-78"/>
              </a:rPr>
              <a:t>uğraması Akkoyunluları iyice zayıflatmıştır.</a:t>
            </a:r>
            <a:endParaRPr lang="tr-TR" sz="2800" dirty="0">
              <a:cs typeface="Andalus" pitchFamily="18" charset="-78"/>
            </a:endParaRPr>
          </a:p>
          <a:p>
            <a:pPr algn="just"/>
            <a:endParaRPr lang="tr-TR" sz="2800" dirty="0">
              <a:cs typeface="Andalus" pitchFamily="18" charset="-78"/>
            </a:endParaRP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921" y="2636912"/>
            <a:ext cx="5652295" cy="354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Düz Ok Bağlayıcısı 3"/>
          <p:cNvCxnSpPr>
            <a:endCxn id="5" idx="1"/>
          </p:cNvCxnSpPr>
          <p:nvPr/>
        </p:nvCxnSpPr>
        <p:spPr>
          <a:xfrm>
            <a:off x="5940152" y="3933056"/>
            <a:ext cx="1449064" cy="1791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Metin kutusu 4"/>
          <p:cNvSpPr txBox="1"/>
          <p:nvPr/>
        </p:nvSpPr>
        <p:spPr>
          <a:xfrm>
            <a:off x="7389216" y="3789040"/>
            <a:ext cx="1838645" cy="646331"/>
          </a:xfrm>
          <a:prstGeom prst="rect">
            <a:avLst/>
          </a:prstGeom>
          <a:noFill/>
        </p:spPr>
        <p:txBody>
          <a:bodyPr wrap="none" rtlCol="0">
            <a:spAutoFit/>
          </a:bodyPr>
          <a:lstStyle/>
          <a:p>
            <a:r>
              <a:rPr lang="tr-TR" dirty="0" smtClean="0"/>
              <a:t>Erzincan’da </a:t>
            </a:r>
          </a:p>
          <a:p>
            <a:r>
              <a:rPr lang="tr-TR" dirty="0" smtClean="0"/>
              <a:t>Eski adı Karakulak</a:t>
            </a:r>
            <a:endParaRPr lang="tr-TR" dirty="0"/>
          </a:p>
        </p:txBody>
      </p:sp>
    </p:spTree>
    <p:extLst>
      <p:ext uri="{BB962C8B-B14F-4D97-AF65-F5344CB8AC3E}">
        <p14:creationId xmlns:p14="http://schemas.microsoft.com/office/powerpoint/2010/main" val="17463738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980728"/>
            <a:ext cx="7488832" cy="2246769"/>
          </a:xfrm>
          <a:prstGeom prst="rect">
            <a:avLst/>
          </a:prstGeom>
        </p:spPr>
        <p:txBody>
          <a:bodyPr wrap="square">
            <a:spAutoFit/>
          </a:bodyPr>
          <a:lstStyle/>
          <a:p>
            <a:pPr marL="457200" indent="-457200" algn="just">
              <a:buFont typeface="Wingdings" pitchFamily="2" charset="2"/>
              <a:buChar char="Ø"/>
            </a:pPr>
            <a:endParaRPr lang="tr-TR" sz="2800" dirty="0">
              <a:cs typeface="Andalus" pitchFamily="18" charset="-78"/>
            </a:endParaRPr>
          </a:p>
          <a:p>
            <a:pPr marL="457200" indent="-457200" algn="just">
              <a:buFont typeface="Wingdings" pitchFamily="2" charset="2"/>
              <a:buChar char="Ø"/>
            </a:pPr>
            <a:r>
              <a:rPr lang="tr-TR" sz="2800" dirty="0" smtClean="0">
                <a:cs typeface="Andalus" pitchFamily="18" charset="-78"/>
              </a:rPr>
              <a:t>Bundan bir süre sonra (yaklaşık 30 yıl) </a:t>
            </a:r>
            <a:r>
              <a:rPr lang="tr-TR" sz="2800" dirty="0" smtClean="0">
                <a:solidFill>
                  <a:srgbClr val="FF0000"/>
                </a:solidFill>
                <a:cs typeface="Andalus" pitchFamily="18" charset="-78"/>
              </a:rPr>
              <a:t>Şah </a:t>
            </a:r>
            <a:r>
              <a:rPr lang="tr-TR" sz="2800" dirty="0">
                <a:solidFill>
                  <a:srgbClr val="FF0000"/>
                </a:solidFill>
                <a:cs typeface="Andalus" pitchFamily="18" charset="-78"/>
              </a:rPr>
              <a:t>İsmail</a:t>
            </a:r>
            <a:r>
              <a:rPr lang="tr-TR" sz="2800" dirty="0">
                <a:cs typeface="Andalus" pitchFamily="18" charset="-78"/>
              </a:rPr>
              <a:t>, Tebriz’i ele geçirerek Akkoyunlu Devleti’ne son vermiş (1502) ve yeni bir devletin, (</a:t>
            </a:r>
            <a:r>
              <a:rPr lang="tr-TR" sz="2800" dirty="0" err="1">
                <a:solidFill>
                  <a:srgbClr val="FF0000"/>
                </a:solidFill>
                <a:cs typeface="Andalus" pitchFamily="18" charset="-78"/>
              </a:rPr>
              <a:t>Safevi</a:t>
            </a:r>
            <a:r>
              <a:rPr lang="tr-TR" sz="2800" dirty="0">
                <a:solidFill>
                  <a:srgbClr val="FF0000"/>
                </a:solidFill>
                <a:cs typeface="Andalus" pitchFamily="18" charset="-78"/>
              </a:rPr>
              <a:t> Devleti) </a:t>
            </a:r>
            <a:r>
              <a:rPr lang="tr-TR" sz="2800" dirty="0">
                <a:cs typeface="Andalus" pitchFamily="18" charset="-78"/>
              </a:rPr>
              <a:t>temellerini atmıştır.</a:t>
            </a:r>
          </a:p>
        </p:txBody>
      </p:sp>
    </p:spTree>
    <p:extLst>
      <p:ext uri="{BB962C8B-B14F-4D97-AF65-F5344CB8AC3E}">
        <p14:creationId xmlns:p14="http://schemas.microsoft.com/office/powerpoint/2010/main" val="27451538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332656"/>
            <a:ext cx="7488832" cy="6555641"/>
          </a:xfrm>
          <a:prstGeom prst="rect">
            <a:avLst/>
          </a:prstGeom>
        </p:spPr>
        <p:txBody>
          <a:bodyPr wrap="square">
            <a:spAutoFit/>
          </a:bodyPr>
          <a:lstStyle/>
          <a:p>
            <a:pPr algn="just"/>
            <a:r>
              <a:rPr lang="tr-TR" sz="2800" b="1" dirty="0">
                <a:solidFill>
                  <a:schemeClr val="accent6">
                    <a:lumMod val="50000"/>
                  </a:schemeClr>
                </a:solidFill>
                <a:cs typeface="Andalus" pitchFamily="18" charset="-78"/>
              </a:rPr>
              <a:t>    </a:t>
            </a:r>
            <a:r>
              <a:rPr lang="tr-TR" sz="2800" b="1" dirty="0">
                <a:solidFill>
                  <a:srgbClr val="FF0000"/>
                </a:solidFill>
                <a:cs typeface="Andalus" pitchFamily="18" charset="-78"/>
              </a:rPr>
              <a:t>Akkoyunlu Mimarisi</a:t>
            </a:r>
          </a:p>
          <a:p>
            <a:pPr algn="just"/>
            <a:endParaRPr lang="tr-TR" sz="2800" b="1" dirty="0">
              <a:solidFill>
                <a:schemeClr val="accent6">
                  <a:lumMod val="50000"/>
                </a:schemeClr>
              </a:solidFill>
              <a:cs typeface="Andalus" pitchFamily="18" charset="-78"/>
            </a:endParaRPr>
          </a:p>
          <a:p>
            <a:pPr marL="457200" indent="-457200" algn="just">
              <a:buFont typeface="Wingdings" pitchFamily="2" charset="2"/>
              <a:buChar char="Ø"/>
            </a:pPr>
            <a:r>
              <a:rPr lang="tr-TR" sz="2800" dirty="0">
                <a:cs typeface="Andalus" pitchFamily="18" charset="-78"/>
              </a:rPr>
              <a:t>Akkoyunlular,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Diyarbakır </a:t>
            </a:r>
            <a:endParaRPr lang="tr-TR" sz="2800" dirty="0">
              <a:cs typeface="Andalus" pitchFamily="18" charset="-78"/>
            </a:endParaRPr>
          </a:p>
          <a:p>
            <a:pPr algn="just"/>
            <a:r>
              <a:rPr lang="tr-TR" sz="2800" dirty="0" smtClean="0">
                <a:cs typeface="Andalus" pitchFamily="18" charset="-78"/>
              </a:rPr>
              <a:t>	Mardin</a:t>
            </a:r>
            <a:r>
              <a:rPr lang="tr-TR" sz="2800" dirty="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Hasankeyf</a:t>
            </a:r>
            <a:r>
              <a:rPr lang="tr-TR" sz="2800" dirty="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Urfa</a:t>
            </a:r>
            <a:r>
              <a:rPr lang="tr-TR" sz="2800" dirty="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Ahlat</a:t>
            </a:r>
            <a:r>
              <a:rPr lang="tr-TR" sz="2800" dirty="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Harput</a:t>
            </a:r>
            <a:r>
              <a:rPr lang="tr-TR" sz="2800" dirty="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Van</a:t>
            </a:r>
            <a:r>
              <a:rPr lang="tr-TR" sz="2800" dirty="0" smtClean="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Erzincan</a:t>
            </a:r>
            <a:r>
              <a:rPr lang="tr-TR" sz="2800" dirty="0">
                <a:cs typeface="Andalus" pitchFamily="18" charset="-78"/>
              </a:rPr>
              <a:t>,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Bayburt </a:t>
            </a:r>
            <a:r>
              <a:rPr lang="tr-TR" sz="2800" dirty="0">
                <a:cs typeface="Andalus" pitchFamily="18" charset="-78"/>
              </a:rPr>
              <a:t>ve </a:t>
            </a:r>
            <a:endParaRPr lang="tr-TR" sz="2800" dirty="0" smtClean="0">
              <a:cs typeface="Andalus" pitchFamily="18" charset="-78"/>
            </a:endParaRPr>
          </a:p>
          <a:p>
            <a:pPr algn="just"/>
            <a:r>
              <a:rPr lang="tr-TR" sz="2800" dirty="0">
                <a:cs typeface="Andalus" pitchFamily="18" charset="-78"/>
              </a:rPr>
              <a:t>	</a:t>
            </a:r>
            <a:r>
              <a:rPr lang="tr-TR" sz="2800" dirty="0" smtClean="0">
                <a:cs typeface="Andalus" pitchFamily="18" charset="-78"/>
              </a:rPr>
              <a:t>Tebriz’de </a:t>
            </a:r>
          </a:p>
          <a:p>
            <a:pPr algn="just"/>
            <a:r>
              <a:rPr lang="tr-TR" sz="2800" dirty="0" smtClean="0">
                <a:cs typeface="Andalus" pitchFamily="18" charset="-78"/>
              </a:rPr>
              <a:t>çok </a:t>
            </a:r>
            <a:r>
              <a:rPr lang="tr-TR" sz="2800" dirty="0">
                <a:cs typeface="Andalus" pitchFamily="18" charset="-78"/>
              </a:rPr>
              <a:t>sayıda eser inşa etmişlerdir.</a:t>
            </a:r>
          </a:p>
          <a:p>
            <a:pPr marL="457200" indent="-457200" algn="just">
              <a:buFont typeface="Wingdings" pitchFamily="2" charset="2"/>
              <a:buChar char="Ø"/>
            </a:pPr>
            <a:endParaRPr lang="tr-TR" sz="2800" dirty="0">
              <a:cs typeface="Andalus" pitchFamily="18" charset="-78"/>
            </a:endParaRPr>
          </a:p>
        </p:txBody>
      </p:sp>
    </p:spTree>
    <p:extLst>
      <p:ext uri="{BB962C8B-B14F-4D97-AF65-F5344CB8AC3E}">
        <p14:creationId xmlns:p14="http://schemas.microsoft.com/office/powerpoint/2010/main" val="2108457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61156" y="1124744"/>
            <a:ext cx="6807188" cy="4401205"/>
          </a:xfrm>
          <a:prstGeom prst="rect">
            <a:avLst/>
          </a:prstGeom>
        </p:spPr>
        <p:txBody>
          <a:bodyPr wrap="square">
            <a:spAutoFit/>
          </a:bodyPr>
          <a:lstStyle/>
          <a:p>
            <a:pPr algn="just"/>
            <a:r>
              <a:rPr lang="tr-TR" sz="2800" b="1" dirty="0">
                <a:solidFill>
                  <a:schemeClr val="accent6">
                    <a:lumMod val="50000"/>
                  </a:schemeClr>
                </a:solidFill>
                <a:cs typeface="Andalus" pitchFamily="18" charset="-78"/>
              </a:rPr>
              <a:t>    </a:t>
            </a:r>
            <a:r>
              <a:rPr lang="tr-TR" sz="2800" b="1" dirty="0" smtClean="0">
                <a:solidFill>
                  <a:schemeClr val="accent6">
                    <a:lumMod val="50000"/>
                  </a:schemeClr>
                </a:solidFill>
                <a:cs typeface="Andalus" pitchFamily="18" charset="-78"/>
              </a:rPr>
              <a:t>Camilerin özellikleri</a:t>
            </a:r>
            <a:endParaRPr lang="tr-TR" sz="2800" b="1" dirty="0">
              <a:solidFill>
                <a:schemeClr val="accent6">
                  <a:lumMod val="50000"/>
                </a:schemeClr>
              </a:solidFill>
              <a:cs typeface="Andalus" pitchFamily="18" charset="-78"/>
            </a:endParaRPr>
          </a:p>
          <a:p>
            <a:pPr algn="just"/>
            <a:endParaRPr lang="tr-TR" sz="2800" dirty="0">
              <a:cs typeface="Andalus" pitchFamily="18" charset="-78"/>
            </a:endParaRPr>
          </a:p>
          <a:p>
            <a:pPr marL="457200" indent="-457200" algn="just">
              <a:buFont typeface="Wingdings" pitchFamily="2" charset="2"/>
              <a:buChar char="Ø"/>
            </a:pPr>
            <a:r>
              <a:rPr lang="tr-TR" sz="2800" dirty="0">
                <a:cs typeface="Andalus" pitchFamily="18" charset="-78"/>
              </a:rPr>
              <a:t>Akkoyunlu camileri genelde </a:t>
            </a:r>
            <a:r>
              <a:rPr lang="tr-TR" sz="2800" dirty="0">
                <a:solidFill>
                  <a:srgbClr val="FF0000"/>
                </a:solidFill>
                <a:cs typeface="Andalus" pitchFamily="18" charset="-78"/>
              </a:rPr>
              <a:t>küçük ebatlı </a:t>
            </a:r>
            <a:r>
              <a:rPr lang="tr-TR" sz="2800" dirty="0">
                <a:cs typeface="Andalus" pitchFamily="18" charset="-78"/>
              </a:rPr>
              <a:t>eserlerdir. </a:t>
            </a:r>
          </a:p>
          <a:p>
            <a:pPr marL="457200" indent="-457200" algn="just">
              <a:buFont typeface="Wingdings" pitchFamily="2" charset="2"/>
              <a:buChar char="Ø"/>
            </a:pPr>
            <a:endParaRPr lang="tr-TR" sz="2800" dirty="0">
              <a:cs typeface="Andalus" pitchFamily="18" charset="-78"/>
            </a:endParaRPr>
          </a:p>
          <a:p>
            <a:pPr marL="457200" indent="-457200" algn="just">
              <a:buFont typeface="Wingdings" pitchFamily="2" charset="2"/>
              <a:buChar char="Ø"/>
            </a:pPr>
            <a:r>
              <a:rPr lang="tr-TR" sz="2800" dirty="0" smtClean="0">
                <a:cs typeface="Andalus" pitchFamily="18" charset="-78"/>
              </a:rPr>
              <a:t>Oldukça </a:t>
            </a:r>
            <a:r>
              <a:rPr lang="tr-TR" sz="2800" dirty="0">
                <a:cs typeface="Andalus" pitchFamily="18" charset="-78"/>
              </a:rPr>
              <a:t>gösterişli olan bu </a:t>
            </a:r>
            <a:r>
              <a:rPr lang="tr-TR" sz="2800" dirty="0" smtClean="0">
                <a:cs typeface="Andalus" pitchFamily="18" charset="-78"/>
              </a:rPr>
              <a:t>yapılar;</a:t>
            </a:r>
          </a:p>
          <a:p>
            <a:pPr algn="just"/>
            <a:r>
              <a:rPr lang="tr-TR" sz="2800" dirty="0">
                <a:cs typeface="Andalus" pitchFamily="18" charset="-78"/>
              </a:rPr>
              <a:t>	</a:t>
            </a:r>
            <a:r>
              <a:rPr lang="tr-TR" sz="2800" dirty="0" smtClean="0">
                <a:solidFill>
                  <a:srgbClr val="FF0000"/>
                </a:solidFill>
                <a:cs typeface="Andalus" pitchFamily="18" charset="-78"/>
              </a:rPr>
              <a:t>taş </a:t>
            </a:r>
            <a:r>
              <a:rPr lang="tr-TR" sz="2800" dirty="0">
                <a:solidFill>
                  <a:srgbClr val="FF0000"/>
                </a:solidFill>
                <a:cs typeface="Andalus" pitchFamily="18" charset="-78"/>
              </a:rPr>
              <a:t>mimarisi</a:t>
            </a:r>
            <a:r>
              <a:rPr lang="tr-TR" sz="2800" dirty="0">
                <a:cs typeface="Andalus" pitchFamily="18" charset="-78"/>
              </a:rPr>
              <a:t>, </a:t>
            </a:r>
            <a:endParaRPr lang="tr-TR" sz="2800" dirty="0" smtClean="0">
              <a:cs typeface="Andalus" pitchFamily="18" charset="-78"/>
            </a:endParaRPr>
          </a:p>
          <a:p>
            <a:pPr algn="just"/>
            <a:r>
              <a:rPr lang="tr-TR" sz="2800" dirty="0">
                <a:solidFill>
                  <a:srgbClr val="FF0000"/>
                </a:solidFill>
                <a:cs typeface="Andalus" pitchFamily="18" charset="-78"/>
              </a:rPr>
              <a:t>	</a:t>
            </a:r>
            <a:r>
              <a:rPr lang="tr-TR" sz="2800" dirty="0" smtClean="0">
                <a:solidFill>
                  <a:srgbClr val="FF0000"/>
                </a:solidFill>
                <a:cs typeface="Andalus" pitchFamily="18" charset="-78"/>
              </a:rPr>
              <a:t>plan</a:t>
            </a:r>
            <a:r>
              <a:rPr lang="tr-TR" sz="2800" dirty="0" smtClean="0">
                <a:cs typeface="Andalus" pitchFamily="18" charset="-78"/>
              </a:rPr>
              <a:t> </a:t>
            </a:r>
            <a:r>
              <a:rPr lang="tr-TR" sz="2800" dirty="0">
                <a:cs typeface="Andalus" pitchFamily="18" charset="-78"/>
              </a:rPr>
              <a:t>ve </a:t>
            </a:r>
            <a:endParaRPr lang="tr-TR" sz="2800" dirty="0" smtClean="0">
              <a:cs typeface="Andalus" pitchFamily="18" charset="-78"/>
            </a:endParaRPr>
          </a:p>
          <a:p>
            <a:pPr algn="just"/>
            <a:r>
              <a:rPr lang="tr-TR" sz="2800" dirty="0">
                <a:solidFill>
                  <a:srgbClr val="FF0000"/>
                </a:solidFill>
                <a:cs typeface="Andalus" pitchFamily="18" charset="-78"/>
              </a:rPr>
              <a:t>	</a:t>
            </a:r>
            <a:r>
              <a:rPr lang="tr-TR" sz="2800" dirty="0" smtClean="0">
                <a:solidFill>
                  <a:srgbClr val="FF0000"/>
                </a:solidFill>
                <a:cs typeface="Andalus" pitchFamily="18" charset="-78"/>
              </a:rPr>
              <a:t>süslemeleri</a:t>
            </a:r>
            <a:r>
              <a:rPr lang="tr-TR" sz="2800" dirty="0" smtClean="0">
                <a:cs typeface="Andalus" pitchFamily="18" charset="-78"/>
              </a:rPr>
              <a:t> </a:t>
            </a:r>
          </a:p>
          <a:p>
            <a:pPr algn="just"/>
            <a:r>
              <a:rPr lang="tr-TR" sz="2800" dirty="0" smtClean="0">
                <a:cs typeface="Andalus" pitchFamily="18" charset="-78"/>
              </a:rPr>
              <a:t>açısından </a:t>
            </a:r>
            <a:r>
              <a:rPr lang="tr-TR" sz="2800" dirty="0">
                <a:cs typeface="Andalus" pitchFamily="18" charset="-78"/>
              </a:rPr>
              <a:t>değişik özellikler sergilerler. </a:t>
            </a:r>
          </a:p>
        </p:txBody>
      </p:sp>
    </p:spTree>
    <p:extLst>
      <p:ext uri="{BB962C8B-B14F-4D97-AF65-F5344CB8AC3E}">
        <p14:creationId xmlns:p14="http://schemas.microsoft.com/office/powerpoint/2010/main" val="318553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340768"/>
            <a:ext cx="8784976" cy="3046988"/>
          </a:xfrm>
          <a:prstGeom prst="rect">
            <a:avLst/>
          </a:prstGeom>
        </p:spPr>
        <p:txBody>
          <a:bodyPr wrap="square">
            <a:spAutoFit/>
          </a:bodyPr>
          <a:lstStyle/>
          <a:p>
            <a:pPr>
              <a:buFont typeface="Wingdings" pitchFamily="2" charset="2"/>
              <a:buChar char="v"/>
            </a:pPr>
            <a:r>
              <a:rPr lang="tr-TR" sz="3200" dirty="0">
                <a:solidFill>
                  <a:srgbClr val="FF0000"/>
                </a:solidFill>
                <a:latin typeface="Arial" pitchFamily="34" charset="0"/>
                <a:cs typeface="Arial" pitchFamily="34" charset="0"/>
              </a:rPr>
              <a:t>Bu dönemin en önemli mimari eserleri: </a:t>
            </a:r>
          </a:p>
          <a:p>
            <a:endParaRPr lang="tr-TR" sz="3200" dirty="0">
              <a:solidFill>
                <a:schemeClr val="accent6"/>
              </a:solidFill>
              <a:latin typeface="Arial" pitchFamily="34" charset="0"/>
              <a:cs typeface="Arial" pitchFamily="34" charset="0"/>
            </a:endParaRPr>
          </a:p>
          <a:p>
            <a:pPr marL="457200" indent="-457200">
              <a:buFont typeface="Wingdings" pitchFamily="2" charset="2"/>
              <a:buChar char="ü"/>
            </a:pPr>
            <a:r>
              <a:rPr lang="tr-TR" sz="3200" dirty="0">
                <a:latin typeface="Arial" pitchFamily="34" charset="0"/>
                <a:cs typeface="Arial" pitchFamily="34" charset="0"/>
              </a:rPr>
              <a:t>Delhi </a:t>
            </a:r>
            <a:r>
              <a:rPr lang="tr-TR" sz="3200" b="1" dirty="0" err="1">
                <a:latin typeface="Arial" pitchFamily="34" charset="0"/>
                <a:cs typeface="Arial" pitchFamily="34" charset="0"/>
              </a:rPr>
              <a:t>Kuvvetü’l</a:t>
            </a:r>
            <a:r>
              <a:rPr lang="tr-TR" sz="3200" b="1" dirty="0">
                <a:latin typeface="Arial" pitchFamily="34" charset="0"/>
                <a:cs typeface="Arial" pitchFamily="34" charset="0"/>
              </a:rPr>
              <a:t>-İslam/</a:t>
            </a:r>
            <a:r>
              <a:rPr lang="tr-TR" sz="3200" b="1" dirty="0" err="1">
                <a:latin typeface="Arial" pitchFamily="34" charset="0"/>
                <a:cs typeface="Arial" pitchFamily="34" charset="0"/>
              </a:rPr>
              <a:t>Kutbu’l</a:t>
            </a:r>
            <a:r>
              <a:rPr lang="tr-TR" sz="3200" b="1" dirty="0">
                <a:latin typeface="Arial" pitchFamily="34" charset="0"/>
                <a:cs typeface="Arial" pitchFamily="34" charset="0"/>
              </a:rPr>
              <a:t>-İslam</a:t>
            </a:r>
            <a:r>
              <a:rPr lang="tr-TR" sz="3200" dirty="0">
                <a:latin typeface="Arial" pitchFamily="34" charset="0"/>
                <a:cs typeface="Arial" pitchFamily="34" charset="0"/>
              </a:rPr>
              <a:t> Camii </a:t>
            </a:r>
            <a:r>
              <a:rPr lang="tr-TR" sz="3200" dirty="0" smtClean="0">
                <a:latin typeface="Arial" pitchFamily="34" charset="0"/>
                <a:cs typeface="Arial" pitchFamily="34" charset="0"/>
              </a:rPr>
              <a:t>					</a:t>
            </a:r>
            <a:r>
              <a:rPr lang="tr-TR" sz="3200" dirty="0" smtClean="0">
                <a:latin typeface="Arial" pitchFamily="34" charset="0"/>
                <a:cs typeface="Arial" pitchFamily="34" charset="0"/>
              </a:rPr>
              <a:t>        (</a:t>
            </a:r>
            <a:r>
              <a:rPr lang="tr-TR" sz="3200" dirty="0">
                <a:latin typeface="Arial" pitchFamily="34" charset="0"/>
                <a:cs typeface="Arial" pitchFamily="34" charset="0"/>
              </a:rPr>
              <a:t>1193) </a:t>
            </a:r>
          </a:p>
          <a:p>
            <a:pPr marL="457200" indent="-457200">
              <a:buFont typeface="Wingdings" pitchFamily="2" charset="2"/>
              <a:buChar char="ü"/>
            </a:pPr>
            <a:r>
              <a:rPr lang="tr-TR" sz="3200" dirty="0">
                <a:latin typeface="Arial" pitchFamily="34" charset="0"/>
                <a:cs typeface="Arial" pitchFamily="34" charset="0"/>
              </a:rPr>
              <a:t>Delhi</a:t>
            </a:r>
            <a:r>
              <a:rPr lang="tr-TR" sz="3200" b="1" dirty="0">
                <a:latin typeface="Arial" pitchFamily="34" charset="0"/>
                <a:cs typeface="Arial" pitchFamily="34" charset="0"/>
              </a:rPr>
              <a:t> </a:t>
            </a:r>
            <a:r>
              <a:rPr lang="tr-TR" sz="3200" b="1" dirty="0" err="1">
                <a:latin typeface="Arial" pitchFamily="34" charset="0"/>
                <a:cs typeface="Arial" pitchFamily="34" charset="0"/>
              </a:rPr>
              <a:t>Kutub</a:t>
            </a:r>
            <a:r>
              <a:rPr lang="tr-TR" sz="3200" b="1" dirty="0">
                <a:latin typeface="Arial" pitchFamily="34" charset="0"/>
                <a:cs typeface="Arial" pitchFamily="34" charset="0"/>
              </a:rPr>
              <a:t> </a:t>
            </a:r>
            <a:r>
              <a:rPr lang="tr-TR" sz="3200" b="1" dirty="0" err="1">
                <a:latin typeface="Arial" pitchFamily="34" charset="0"/>
                <a:cs typeface="Arial" pitchFamily="34" charset="0"/>
              </a:rPr>
              <a:t>Minar</a:t>
            </a:r>
            <a:r>
              <a:rPr lang="tr-TR" sz="3200" b="1" dirty="0">
                <a:latin typeface="Arial" pitchFamily="34" charset="0"/>
                <a:cs typeface="Arial" pitchFamily="34" charset="0"/>
              </a:rPr>
              <a:t> </a:t>
            </a:r>
            <a:r>
              <a:rPr lang="tr-TR" sz="3200" b="1" dirty="0" smtClean="0">
                <a:latin typeface="Arial" pitchFamily="34" charset="0"/>
                <a:cs typeface="Arial" pitchFamily="34" charset="0"/>
              </a:rPr>
              <a:t>		</a:t>
            </a:r>
            <a:r>
              <a:rPr lang="tr-TR" sz="3200" dirty="0" smtClean="0">
                <a:latin typeface="Arial" pitchFamily="34" charset="0"/>
                <a:cs typeface="Arial" pitchFamily="34" charset="0"/>
              </a:rPr>
              <a:t>(</a:t>
            </a:r>
            <a:r>
              <a:rPr lang="tr-TR" sz="3200" dirty="0">
                <a:latin typeface="Arial" pitchFamily="34" charset="0"/>
                <a:cs typeface="Arial" pitchFamily="34" charset="0"/>
              </a:rPr>
              <a:t>1229) ve </a:t>
            </a:r>
          </a:p>
          <a:p>
            <a:pPr marL="457200" indent="-457200">
              <a:buFont typeface="Wingdings" pitchFamily="2" charset="2"/>
              <a:buChar char="ü"/>
            </a:pPr>
            <a:r>
              <a:rPr lang="tr-TR" sz="3200" dirty="0" err="1">
                <a:latin typeface="Arial" pitchFamily="34" charset="0"/>
                <a:cs typeface="Arial" pitchFamily="34" charset="0"/>
              </a:rPr>
              <a:t>Ecmir</a:t>
            </a:r>
            <a:r>
              <a:rPr lang="tr-TR" sz="3200" dirty="0">
                <a:latin typeface="Arial" pitchFamily="34" charset="0"/>
                <a:cs typeface="Arial" pitchFamily="34" charset="0"/>
              </a:rPr>
              <a:t> </a:t>
            </a:r>
            <a:r>
              <a:rPr lang="tr-TR" sz="3200" b="1" dirty="0">
                <a:latin typeface="Arial" pitchFamily="34" charset="0"/>
                <a:cs typeface="Arial" pitchFamily="34" charset="0"/>
              </a:rPr>
              <a:t>Cami-i </a:t>
            </a:r>
            <a:r>
              <a:rPr lang="tr-TR" sz="3200" b="1" dirty="0" err="1">
                <a:latin typeface="Arial" pitchFamily="34" charset="0"/>
                <a:cs typeface="Arial" pitchFamily="34" charset="0"/>
              </a:rPr>
              <a:t>Mescid</a:t>
            </a:r>
            <a:r>
              <a:rPr lang="tr-TR" sz="3200" b="1" dirty="0">
                <a:latin typeface="Arial" pitchFamily="34" charset="0"/>
                <a:cs typeface="Arial" pitchFamily="34" charset="0"/>
              </a:rPr>
              <a:t> </a:t>
            </a:r>
            <a:r>
              <a:rPr lang="tr-TR" sz="3200" b="1" dirty="0" smtClean="0">
                <a:latin typeface="Arial" pitchFamily="34" charset="0"/>
                <a:cs typeface="Arial" pitchFamily="34" charset="0"/>
              </a:rPr>
              <a:t>		</a:t>
            </a:r>
            <a:r>
              <a:rPr lang="tr-TR" sz="3200" dirty="0" smtClean="0">
                <a:latin typeface="Arial" pitchFamily="34" charset="0"/>
                <a:cs typeface="Arial" pitchFamily="34" charset="0"/>
              </a:rPr>
              <a:t>(</a:t>
            </a:r>
            <a:r>
              <a:rPr lang="tr-TR" sz="3200" dirty="0">
                <a:latin typeface="Arial" pitchFamily="34" charset="0"/>
                <a:cs typeface="Arial" pitchFamily="34" charset="0"/>
              </a:rPr>
              <a:t>1200-1211)</a:t>
            </a:r>
          </a:p>
        </p:txBody>
      </p:sp>
    </p:spTree>
    <p:extLst>
      <p:ext uri="{BB962C8B-B14F-4D97-AF65-F5344CB8AC3E}">
        <p14:creationId xmlns:p14="http://schemas.microsoft.com/office/powerpoint/2010/main" val="3776077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399" y="116632"/>
            <a:ext cx="8712968" cy="5693866"/>
          </a:xfrm>
          <a:prstGeom prst="rect">
            <a:avLst/>
          </a:prstGeom>
        </p:spPr>
        <p:txBody>
          <a:bodyPr wrap="square">
            <a:spAutoFit/>
          </a:bodyPr>
          <a:lstStyle/>
          <a:p>
            <a:r>
              <a:rPr lang="tr-TR" sz="2800" b="1" dirty="0">
                <a:solidFill>
                  <a:schemeClr val="accent6"/>
                </a:solidFill>
                <a:cs typeface="Andalus" pitchFamily="18" charset="-78"/>
              </a:rPr>
              <a:t>    Önemli Akkoyunlu Eserleri:</a:t>
            </a:r>
          </a:p>
          <a:p>
            <a:endParaRPr lang="tr-TR" sz="2800" b="1" dirty="0">
              <a:cs typeface="Andalus" pitchFamily="18" charset="-78"/>
            </a:endParaRPr>
          </a:p>
          <a:p>
            <a:pPr marL="457200" indent="-457200">
              <a:buFont typeface="Wingdings" pitchFamily="2" charset="2"/>
              <a:buChar char="ü"/>
            </a:pPr>
            <a:r>
              <a:rPr lang="tr-TR" sz="2800" dirty="0">
                <a:cs typeface="Andalus" pitchFamily="18" charset="-78"/>
              </a:rPr>
              <a:t>Diyarbakır </a:t>
            </a:r>
            <a:r>
              <a:rPr lang="tr-TR" sz="2800" dirty="0" smtClean="0">
                <a:cs typeface="Andalus" pitchFamily="18" charset="-78"/>
              </a:rPr>
              <a:t>	</a:t>
            </a:r>
            <a:r>
              <a:rPr lang="tr-TR" sz="2800" dirty="0" smtClean="0">
                <a:solidFill>
                  <a:srgbClr val="FF0000"/>
                </a:solidFill>
                <a:cs typeface="Andalus" pitchFamily="18" charset="-78"/>
              </a:rPr>
              <a:t>Safa/</a:t>
            </a:r>
            <a:r>
              <a:rPr lang="tr-TR" sz="2800" dirty="0" err="1" smtClean="0">
                <a:solidFill>
                  <a:srgbClr val="FF0000"/>
                </a:solidFill>
                <a:cs typeface="Andalus" pitchFamily="18" charset="-78"/>
              </a:rPr>
              <a:t>Iparlı</a:t>
            </a:r>
            <a:r>
              <a:rPr lang="tr-TR" sz="2800" dirty="0" smtClean="0">
                <a:cs typeface="Andalus" pitchFamily="18" charset="-78"/>
              </a:rPr>
              <a:t> </a:t>
            </a:r>
            <a:r>
              <a:rPr lang="tr-TR" sz="2800" dirty="0">
                <a:cs typeface="Andalus" pitchFamily="18" charset="-78"/>
              </a:rPr>
              <a:t>Camii (1453-1478),</a:t>
            </a:r>
          </a:p>
          <a:p>
            <a:pPr marL="457200" indent="-457200">
              <a:buFont typeface="Wingdings" pitchFamily="2" charset="2"/>
              <a:buChar char="ü"/>
            </a:pPr>
            <a:r>
              <a:rPr lang="tr-TR" sz="2800" dirty="0">
                <a:cs typeface="Andalus" pitchFamily="18" charset="-78"/>
              </a:rPr>
              <a:t>Diyarbakır </a:t>
            </a:r>
            <a:r>
              <a:rPr lang="tr-TR" sz="2800" dirty="0" smtClean="0">
                <a:cs typeface="Andalus" pitchFamily="18" charset="-78"/>
              </a:rPr>
              <a:t>	</a:t>
            </a:r>
            <a:r>
              <a:rPr lang="tr-TR" sz="2800" dirty="0" smtClean="0">
                <a:solidFill>
                  <a:srgbClr val="FF0000"/>
                </a:solidFill>
                <a:cs typeface="Andalus" pitchFamily="18" charset="-78"/>
              </a:rPr>
              <a:t>Ayni</a:t>
            </a:r>
            <a:r>
              <a:rPr lang="tr-TR" sz="2800" dirty="0" smtClean="0">
                <a:cs typeface="Andalus" pitchFamily="18" charset="-78"/>
              </a:rPr>
              <a:t>  </a:t>
            </a:r>
            <a:r>
              <a:rPr lang="tr-TR" sz="2800" dirty="0">
                <a:solidFill>
                  <a:srgbClr val="FF0000"/>
                </a:solidFill>
                <a:cs typeface="Andalus" pitchFamily="18" charset="-78"/>
              </a:rPr>
              <a:t>Minare</a:t>
            </a:r>
            <a:r>
              <a:rPr lang="tr-TR" sz="2800" dirty="0">
                <a:cs typeface="Andalus" pitchFamily="18" charset="-78"/>
              </a:rPr>
              <a:t> Camii (1489),</a:t>
            </a:r>
          </a:p>
          <a:p>
            <a:pPr marL="457200" indent="-457200">
              <a:buFont typeface="Wingdings" pitchFamily="2" charset="2"/>
              <a:buChar char="ü"/>
            </a:pPr>
            <a:r>
              <a:rPr lang="tr-TR" sz="2800" dirty="0">
                <a:cs typeface="Andalus" pitchFamily="18" charset="-78"/>
              </a:rPr>
              <a:t>Diyarbakır </a:t>
            </a:r>
            <a:r>
              <a:rPr lang="tr-TR" sz="2800" dirty="0" smtClean="0">
                <a:cs typeface="Andalus" pitchFamily="18" charset="-78"/>
              </a:rPr>
              <a:t>	</a:t>
            </a:r>
            <a:r>
              <a:rPr lang="tr-TR" sz="2800" dirty="0" smtClean="0">
                <a:solidFill>
                  <a:srgbClr val="FF0000"/>
                </a:solidFill>
                <a:cs typeface="Andalus" pitchFamily="18" charset="-78"/>
              </a:rPr>
              <a:t>Nebi</a:t>
            </a:r>
            <a:r>
              <a:rPr lang="tr-TR" sz="2800" dirty="0" smtClean="0">
                <a:cs typeface="Andalus" pitchFamily="18" charset="-78"/>
              </a:rPr>
              <a:t>  </a:t>
            </a:r>
            <a:r>
              <a:rPr lang="tr-TR" sz="2800" dirty="0">
                <a:cs typeface="Andalus" pitchFamily="18" charset="-78"/>
              </a:rPr>
              <a:t>Camii (XV. yüzyıl), </a:t>
            </a:r>
          </a:p>
          <a:p>
            <a:pPr marL="457200" indent="-457200">
              <a:buFont typeface="Wingdings" pitchFamily="2" charset="2"/>
              <a:buChar char="ü"/>
            </a:pPr>
            <a:r>
              <a:rPr lang="tr-TR" sz="2800" dirty="0">
                <a:cs typeface="Andalus" pitchFamily="18" charset="-78"/>
              </a:rPr>
              <a:t>Diyarbakır </a:t>
            </a:r>
            <a:r>
              <a:rPr lang="tr-TR" sz="2800" dirty="0" smtClean="0">
                <a:cs typeface="Andalus" pitchFamily="18" charset="-78"/>
              </a:rPr>
              <a:t>	</a:t>
            </a:r>
            <a:r>
              <a:rPr lang="tr-TR" sz="2800" dirty="0" smtClean="0">
                <a:solidFill>
                  <a:srgbClr val="FF0000"/>
                </a:solidFill>
                <a:cs typeface="Andalus" pitchFamily="18" charset="-78"/>
              </a:rPr>
              <a:t>Şeyh </a:t>
            </a:r>
            <a:r>
              <a:rPr lang="tr-TR" sz="2800" dirty="0" err="1">
                <a:solidFill>
                  <a:srgbClr val="FF0000"/>
                </a:solidFill>
                <a:cs typeface="Andalus" pitchFamily="18" charset="-78"/>
              </a:rPr>
              <a:t>Matar</a:t>
            </a:r>
            <a:r>
              <a:rPr lang="tr-TR" sz="2800" dirty="0">
                <a:solidFill>
                  <a:srgbClr val="FF0000"/>
                </a:solidFill>
                <a:cs typeface="Andalus" pitchFamily="18" charset="-78"/>
              </a:rPr>
              <a:t>  </a:t>
            </a:r>
            <a:r>
              <a:rPr lang="tr-TR" sz="2800" dirty="0">
                <a:cs typeface="Andalus" pitchFamily="18" charset="-78"/>
              </a:rPr>
              <a:t>Camii (</a:t>
            </a:r>
            <a:r>
              <a:rPr lang="tr-TR" sz="2800" dirty="0" err="1">
                <a:cs typeface="Andalus" pitchFamily="18" charset="-78"/>
              </a:rPr>
              <a:t>XV.yy</a:t>
            </a:r>
            <a:r>
              <a:rPr lang="tr-TR" sz="2800" dirty="0">
                <a:cs typeface="Andalus" pitchFamily="18" charset="-78"/>
              </a:rPr>
              <a:t> son</a:t>
            </a:r>
            <a:r>
              <a:rPr lang="tr-TR" sz="2800" dirty="0" smtClean="0">
                <a:cs typeface="Andalus" pitchFamily="18" charset="-78"/>
              </a:rPr>
              <a:t>.)</a:t>
            </a:r>
          </a:p>
          <a:p>
            <a:pPr marL="457200" indent="-457200">
              <a:buFont typeface="Wingdings" pitchFamily="2" charset="2"/>
              <a:buChar char="ü"/>
            </a:pPr>
            <a:endParaRPr lang="tr-TR" sz="2800" dirty="0">
              <a:cs typeface="Andalus" pitchFamily="18" charset="-78"/>
            </a:endParaRPr>
          </a:p>
          <a:p>
            <a:pPr marL="457200" indent="-457200">
              <a:buFont typeface="Wingdings" pitchFamily="2" charset="2"/>
              <a:buChar char="ü"/>
            </a:pPr>
            <a:r>
              <a:rPr lang="tr-TR" sz="2800" dirty="0">
                <a:cs typeface="Andalus" pitchFamily="18" charset="-78"/>
              </a:rPr>
              <a:t>Diyarbakır </a:t>
            </a:r>
            <a:r>
              <a:rPr lang="tr-TR" sz="2800" dirty="0" smtClean="0">
                <a:cs typeface="Andalus" pitchFamily="18" charset="-78"/>
              </a:rPr>
              <a:t>	</a:t>
            </a:r>
            <a:r>
              <a:rPr lang="tr-TR" sz="2800" dirty="0" smtClean="0">
                <a:solidFill>
                  <a:srgbClr val="FF0000"/>
                </a:solidFill>
                <a:cs typeface="Andalus" pitchFamily="18" charset="-78"/>
              </a:rPr>
              <a:t>Şeyh </a:t>
            </a:r>
            <a:r>
              <a:rPr lang="tr-TR" sz="2800" dirty="0">
                <a:solidFill>
                  <a:srgbClr val="FF0000"/>
                </a:solidFill>
                <a:cs typeface="Andalus" pitchFamily="18" charset="-78"/>
              </a:rPr>
              <a:t>Safa </a:t>
            </a:r>
            <a:r>
              <a:rPr lang="tr-TR" sz="2800" dirty="0">
                <a:cs typeface="Andalus" pitchFamily="18" charset="-78"/>
              </a:rPr>
              <a:t>Medresesi(1453-1478) </a:t>
            </a:r>
          </a:p>
          <a:p>
            <a:pPr marL="457200" indent="-457200">
              <a:buFont typeface="Wingdings" pitchFamily="2" charset="2"/>
              <a:buChar char="ü"/>
            </a:pPr>
            <a:r>
              <a:rPr lang="tr-TR" sz="2800" dirty="0">
                <a:cs typeface="Andalus" pitchFamily="18" charset="-78"/>
              </a:rPr>
              <a:t>Mardin </a:t>
            </a:r>
            <a:r>
              <a:rPr lang="tr-TR" sz="2800" dirty="0" smtClean="0">
                <a:cs typeface="Andalus" pitchFamily="18" charset="-78"/>
              </a:rPr>
              <a:t>		</a:t>
            </a:r>
            <a:r>
              <a:rPr lang="tr-TR" sz="2800" dirty="0" smtClean="0">
                <a:solidFill>
                  <a:srgbClr val="FF0000"/>
                </a:solidFill>
                <a:cs typeface="Andalus" pitchFamily="18" charset="-78"/>
              </a:rPr>
              <a:t>Sultan </a:t>
            </a:r>
            <a:r>
              <a:rPr lang="tr-TR" sz="2800" dirty="0">
                <a:solidFill>
                  <a:srgbClr val="FF0000"/>
                </a:solidFill>
                <a:cs typeface="Andalus" pitchFamily="18" charset="-78"/>
              </a:rPr>
              <a:t>Kasım </a:t>
            </a:r>
            <a:r>
              <a:rPr lang="tr-TR" sz="2800" dirty="0">
                <a:cs typeface="Andalus" pitchFamily="18" charset="-78"/>
              </a:rPr>
              <a:t>Medresesi (1487-1502</a:t>
            </a:r>
            <a:r>
              <a:rPr lang="tr-TR" sz="2800" dirty="0" smtClean="0">
                <a:cs typeface="Andalus" pitchFamily="18" charset="-78"/>
              </a:rPr>
              <a:t>)</a:t>
            </a:r>
          </a:p>
          <a:p>
            <a:pPr marL="457200" indent="-457200">
              <a:buFont typeface="Wingdings" pitchFamily="2" charset="2"/>
              <a:buChar char="ü"/>
            </a:pPr>
            <a:endParaRPr lang="tr-TR" sz="2800" dirty="0">
              <a:cs typeface="Andalus" pitchFamily="18" charset="-78"/>
            </a:endParaRPr>
          </a:p>
          <a:p>
            <a:pPr marL="457200" indent="-457200">
              <a:buFont typeface="Wingdings" pitchFamily="2" charset="2"/>
              <a:buChar char="ü"/>
            </a:pPr>
            <a:r>
              <a:rPr lang="tr-TR" sz="2800" dirty="0">
                <a:cs typeface="Andalus" pitchFamily="18" charset="-78"/>
              </a:rPr>
              <a:t>Mardin </a:t>
            </a:r>
            <a:r>
              <a:rPr lang="tr-TR" sz="2800" dirty="0" smtClean="0">
                <a:cs typeface="Andalus" pitchFamily="18" charset="-78"/>
              </a:rPr>
              <a:t>		</a:t>
            </a:r>
            <a:r>
              <a:rPr lang="tr-TR" sz="2800" dirty="0" smtClean="0">
                <a:solidFill>
                  <a:srgbClr val="FF0000"/>
                </a:solidFill>
                <a:cs typeface="Andalus" pitchFamily="18" charset="-78"/>
              </a:rPr>
              <a:t>Sultan </a:t>
            </a:r>
            <a:r>
              <a:rPr lang="tr-TR" sz="2800" dirty="0">
                <a:solidFill>
                  <a:srgbClr val="FF0000"/>
                </a:solidFill>
                <a:cs typeface="Andalus" pitchFamily="18" charset="-78"/>
              </a:rPr>
              <a:t>Hamza </a:t>
            </a:r>
            <a:r>
              <a:rPr lang="tr-TR" sz="2800" dirty="0">
                <a:cs typeface="Andalus" pitchFamily="18" charset="-78"/>
              </a:rPr>
              <a:t>Kümbeti (1435-1444</a:t>
            </a:r>
          </a:p>
          <a:p>
            <a:pPr marL="457200" indent="-457200">
              <a:buFont typeface="Wingdings" pitchFamily="2" charset="2"/>
              <a:buChar char="ü"/>
            </a:pPr>
            <a:r>
              <a:rPr lang="tr-TR" sz="2800" dirty="0">
                <a:cs typeface="Andalus" pitchFamily="18" charset="-78"/>
              </a:rPr>
              <a:t>Hasankeyf </a:t>
            </a:r>
            <a:r>
              <a:rPr lang="tr-TR" sz="2800" dirty="0" smtClean="0">
                <a:cs typeface="Andalus" pitchFamily="18" charset="-78"/>
              </a:rPr>
              <a:t>	</a:t>
            </a:r>
            <a:r>
              <a:rPr lang="tr-TR" sz="2800" dirty="0" smtClean="0">
                <a:solidFill>
                  <a:srgbClr val="FF0000"/>
                </a:solidFill>
                <a:cs typeface="Andalus" pitchFamily="18" charset="-78"/>
              </a:rPr>
              <a:t>Zeynel </a:t>
            </a:r>
            <a:r>
              <a:rPr lang="tr-TR" sz="2800" dirty="0">
                <a:solidFill>
                  <a:srgbClr val="FF0000"/>
                </a:solidFill>
                <a:cs typeface="Andalus" pitchFamily="18" charset="-78"/>
              </a:rPr>
              <a:t>Bey </a:t>
            </a:r>
            <a:r>
              <a:rPr lang="tr-TR" sz="2800" dirty="0">
                <a:cs typeface="Andalus" pitchFamily="18" charset="-78"/>
              </a:rPr>
              <a:t>Küm. (XV. yy. ikinci </a:t>
            </a:r>
            <a:r>
              <a:rPr lang="tr-TR" sz="2800" dirty="0" smtClean="0">
                <a:cs typeface="Andalus" pitchFamily="18" charset="-78"/>
              </a:rPr>
              <a:t>yar.) </a:t>
            </a:r>
            <a:endParaRPr lang="tr-TR" sz="2800" dirty="0">
              <a:cs typeface="Andalus" pitchFamily="18" charset="-78"/>
            </a:endParaRPr>
          </a:p>
          <a:p>
            <a:pPr marL="457200" indent="-457200">
              <a:buFont typeface="Wingdings" pitchFamily="2" charset="2"/>
              <a:buChar char="ü"/>
            </a:pPr>
            <a:r>
              <a:rPr lang="tr-TR" sz="2800" dirty="0">
                <a:cs typeface="Andalus" pitchFamily="18" charset="-78"/>
              </a:rPr>
              <a:t>Ahlat </a:t>
            </a:r>
            <a:r>
              <a:rPr lang="tr-TR" sz="2800" dirty="0" smtClean="0">
                <a:cs typeface="Andalus" pitchFamily="18" charset="-78"/>
              </a:rPr>
              <a:t>		</a:t>
            </a:r>
            <a:r>
              <a:rPr lang="tr-TR" sz="2800" dirty="0" smtClean="0">
                <a:solidFill>
                  <a:srgbClr val="FF0000"/>
                </a:solidFill>
                <a:cs typeface="Andalus" pitchFamily="18" charset="-78"/>
              </a:rPr>
              <a:t>Emir </a:t>
            </a:r>
            <a:r>
              <a:rPr lang="tr-TR" sz="2800" dirty="0">
                <a:solidFill>
                  <a:srgbClr val="FF0000"/>
                </a:solidFill>
                <a:cs typeface="Andalus" pitchFamily="18" charset="-78"/>
              </a:rPr>
              <a:t>Bayındır </a:t>
            </a:r>
            <a:r>
              <a:rPr lang="tr-TR" sz="2800" dirty="0" err="1">
                <a:cs typeface="Andalus" pitchFamily="18" charset="-78"/>
              </a:rPr>
              <a:t>Kümbedi</a:t>
            </a:r>
            <a:r>
              <a:rPr lang="tr-TR" sz="2800" dirty="0">
                <a:cs typeface="Andalus" pitchFamily="18" charset="-78"/>
              </a:rPr>
              <a:t>(1492)</a:t>
            </a:r>
          </a:p>
        </p:txBody>
      </p:sp>
    </p:spTree>
    <p:extLst>
      <p:ext uri="{BB962C8B-B14F-4D97-AF65-F5344CB8AC3E}">
        <p14:creationId xmlns:p14="http://schemas.microsoft.com/office/powerpoint/2010/main" val="11447099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romeartlover.tripod.com/Diyarb42.jpg"/>
          <p:cNvPicPr>
            <a:picLocks noChangeAspect="1" noChangeArrowheads="1"/>
          </p:cNvPicPr>
          <p:nvPr/>
        </p:nvPicPr>
        <p:blipFill>
          <a:blip r:embed="rId3"/>
          <a:srcRect/>
          <a:stretch>
            <a:fillRect/>
          </a:stretch>
        </p:blipFill>
        <p:spPr bwMode="auto">
          <a:xfrm>
            <a:off x="714348" y="2071678"/>
            <a:ext cx="7755553" cy="4143379"/>
          </a:xfrm>
          <a:prstGeom prst="rect">
            <a:avLst/>
          </a:prstGeom>
          <a:noFill/>
        </p:spPr>
      </p:pic>
      <p:sp>
        <p:nvSpPr>
          <p:cNvPr id="3" name="2 Dikdörtgen"/>
          <p:cNvSpPr/>
          <p:nvPr/>
        </p:nvSpPr>
        <p:spPr>
          <a:xfrm>
            <a:off x="2571736" y="714356"/>
            <a:ext cx="3212739" cy="400110"/>
          </a:xfrm>
          <a:prstGeom prst="rect">
            <a:avLst/>
          </a:prstGeom>
        </p:spPr>
        <p:txBody>
          <a:bodyPr wrap="none">
            <a:spAutoFit/>
          </a:bodyPr>
          <a:lstStyle/>
          <a:p>
            <a:r>
              <a:rPr lang="tr-TR" sz="2000" dirty="0">
                <a:latin typeface="Andalus" pitchFamily="18" charset="-78"/>
                <a:cs typeface="Andalus" pitchFamily="18" charset="-78"/>
              </a:rPr>
              <a:t>Diyarbakır Safa/</a:t>
            </a:r>
            <a:r>
              <a:rPr lang="tr-TR" sz="2000" dirty="0" err="1">
                <a:latin typeface="Andalus" pitchFamily="18" charset="-78"/>
                <a:cs typeface="Andalus" pitchFamily="18" charset="-78"/>
              </a:rPr>
              <a:t>Iparlı</a:t>
            </a:r>
            <a:r>
              <a:rPr lang="tr-TR" sz="2000" dirty="0">
                <a:latin typeface="Andalus" pitchFamily="18" charset="-78"/>
                <a:cs typeface="Andalus" pitchFamily="18" charset="-78"/>
              </a:rPr>
              <a:t> Camii </a:t>
            </a:r>
            <a:endParaRPr lang="tr-TR" sz="2000" dirty="0"/>
          </a:p>
        </p:txBody>
      </p:sp>
    </p:spTree>
    <p:extLst>
      <p:ext uri="{BB962C8B-B14F-4D97-AF65-F5344CB8AC3E}">
        <p14:creationId xmlns:p14="http://schemas.microsoft.com/office/powerpoint/2010/main" val="21553973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357422" y="714356"/>
            <a:ext cx="2383986" cy="369332"/>
          </a:xfrm>
          <a:prstGeom prst="rect">
            <a:avLst/>
          </a:prstGeom>
        </p:spPr>
        <p:txBody>
          <a:bodyPr wrap="none">
            <a:spAutoFit/>
          </a:bodyPr>
          <a:lstStyle/>
          <a:p>
            <a:r>
              <a:rPr lang="tr-TR" dirty="0">
                <a:latin typeface="Andalus" pitchFamily="18" charset="-78"/>
                <a:cs typeface="Andalus" pitchFamily="18" charset="-78"/>
              </a:rPr>
              <a:t>Diyarbakır Nebi Camii </a:t>
            </a:r>
            <a:endParaRPr lang="tr-TR" dirty="0"/>
          </a:p>
        </p:txBody>
      </p:sp>
      <p:pic>
        <p:nvPicPr>
          <p:cNvPr id="1026" name="Picture 2" descr="http://diyarbakirinsesi.net/uploads/images/53613CST_34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08" y="1131056"/>
            <a:ext cx="76200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089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xn--diyarbakr-2pb.com/sites/default/files/366184resim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2656"/>
            <a:ext cx="7096224" cy="6235648"/>
          </a:xfrm>
          <a:prstGeom prst="rect">
            <a:avLst/>
          </a:prstGeom>
          <a:noFill/>
          <a:extLst>
            <a:ext uri="{909E8E84-426E-40DD-AFC4-6F175D3DCCD1}">
              <a14:hiddenFill xmlns:a14="http://schemas.microsoft.com/office/drawing/2010/main">
                <a:solidFill>
                  <a:srgbClr val="FFFFFF"/>
                </a:solidFill>
              </a14:hiddenFill>
            </a:ext>
          </a:extLst>
        </p:spPr>
      </p:pic>
      <p:sp>
        <p:nvSpPr>
          <p:cNvPr id="5" name="2 Dikdörtgen"/>
          <p:cNvSpPr/>
          <p:nvPr/>
        </p:nvSpPr>
        <p:spPr>
          <a:xfrm>
            <a:off x="1187624" y="482462"/>
            <a:ext cx="4039888" cy="369332"/>
          </a:xfrm>
          <a:prstGeom prst="rect">
            <a:avLst/>
          </a:prstGeom>
        </p:spPr>
        <p:txBody>
          <a:bodyPr wrap="none">
            <a:spAutoFit/>
          </a:bodyPr>
          <a:lstStyle/>
          <a:p>
            <a:r>
              <a:rPr lang="tr-TR" dirty="0">
                <a:latin typeface="Andalus" pitchFamily="18" charset="-78"/>
                <a:cs typeface="Andalus" pitchFamily="18" charset="-78"/>
              </a:rPr>
              <a:t>Diyarbakır Şeyh </a:t>
            </a:r>
            <a:r>
              <a:rPr lang="tr-TR" dirty="0" err="1">
                <a:latin typeface="Andalus" pitchFamily="18" charset="-78"/>
                <a:cs typeface="Andalus" pitchFamily="18" charset="-78"/>
              </a:rPr>
              <a:t>Matar</a:t>
            </a:r>
            <a:r>
              <a:rPr lang="tr-TR" dirty="0">
                <a:latin typeface="Andalus" pitchFamily="18" charset="-78"/>
                <a:cs typeface="Andalus" pitchFamily="18" charset="-78"/>
              </a:rPr>
              <a:t>/</a:t>
            </a:r>
            <a:r>
              <a:rPr lang="tr-TR" dirty="0" err="1">
                <a:latin typeface="Andalus" pitchFamily="18" charset="-78"/>
                <a:cs typeface="Andalus" pitchFamily="18" charset="-78"/>
              </a:rPr>
              <a:t>Mutahhar</a:t>
            </a:r>
            <a:r>
              <a:rPr lang="tr-TR" dirty="0">
                <a:latin typeface="Andalus" pitchFamily="18" charset="-78"/>
                <a:cs typeface="Andalus" pitchFamily="18" charset="-78"/>
              </a:rPr>
              <a:t> Camii </a:t>
            </a:r>
            <a:endParaRPr lang="tr-TR" dirty="0"/>
          </a:p>
        </p:txBody>
      </p:sp>
    </p:spTree>
    <p:extLst>
      <p:ext uri="{BB962C8B-B14F-4D97-AF65-F5344CB8AC3E}">
        <p14:creationId xmlns:p14="http://schemas.microsoft.com/office/powerpoint/2010/main" val="4002622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260648"/>
            <a:ext cx="4163319" cy="369332"/>
          </a:xfrm>
          <a:prstGeom prst="rect">
            <a:avLst/>
          </a:prstGeom>
        </p:spPr>
        <p:txBody>
          <a:bodyPr wrap="none">
            <a:spAutoFit/>
          </a:bodyPr>
          <a:lstStyle/>
          <a:p>
            <a:r>
              <a:rPr lang="tr-TR" dirty="0">
                <a:latin typeface="Andalus" pitchFamily="18" charset="-78"/>
                <a:cs typeface="Andalus" pitchFamily="18" charset="-78"/>
              </a:rPr>
              <a:t>Mardin Sultan Kasım/</a:t>
            </a:r>
            <a:r>
              <a:rPr lang="tr-TR" dirty="0" err="1">
                <a:latin typeface="Andalus" pitchFamily="18" charset="-78"/>
                <a:cs typeface="Andalus" pitchFamily="18" charset="-78"/>
              </a:rPr>
              <a:t>Kasımiye</a:t>
            </a:r>
            <a:r>
              <a:rPr lang="tr-TR" dirty="0">
                <a:latin typeface="Andalus" pitchFamily="18" charset="-78"/>
                <a:cs typeface="Andalus" pitchFamily="18" charset="-78"/>
              </a:rPr>
              <a:t> Medresesi </a:t>
            </a:r>
            <a:endParaRPr lang="tr-TR" dirty="0"/>
          </a:p>
        </p:txBody>
      </p:sp>
      <p:pic>
        <p:nvPicPr>
          <p:cNvPr id="4" name="Resim 3">
            <a:extLst>
              <a:ext uri="{FF2B5EF4-FFF2-40B4-BE49-F238E27FC236}">
                <a16:creationId xmlns="" xmlns:a16="http://schemas.microsoft.com/office/drawing/2014/main" id="{FA79FD59-B062-4C0D-9CB1-CE946433A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908720"/>
            <a:ext cx="8100899" cy="5400600"/>
          </a:xfrm>
          <a:prstGeom prst="rect">
            <a:avLst/>
          </a:prstGeom>
        </p:spPr>
      </p:pic>
    </p:spTree>
    <p:extLst>
      <p:ext uri="{BB962C8B-B14F-4D97-AF65-F5344CB8AC3E}">
        <p14:creationId xmlns:p14="http://schemas.microsoft.com/office/powerpoint/2010/main" val="14490474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000100" y="500042"/>
            <a:ext cx="4163319" cy="369332"/>
          </a:xfrm>
          <a:prstGeom prst="rect">
            <a:avLst/>
          </a:prstGeom>
        </p:spPr>
        <p:txBody>
          <a:bodyPr wrap="none">
            <a:spAutoFit/>
          </a:bodyPr>
          <a:lstStyle/>
          <a:p>
            <a:r>
              <a:rPr lang="tr-TR" dirty="0">
                <a:latin typeface="Andalus" pitchFamily="18" charset="-78"/>
                <a:cs typeface="Andalus" pitchFamily="18" charset="-78"/>
              </a:rPr>
              <a:t>Mardin Sultan Kasım/</a:t>
            </a:r>
            <a:r>
              <a:rPr lang="tr-TR" dirty="0" err="1">
                <a:latin typeface="Andalus" pitchFamily="18" charset="-78"/>
                <a:cs typeface="Andalus" pitchFamily="18" charset="-78"/>
              </a:rPr>
              <a:t>Kasımiye</a:t>
            </a:r>
            <a:r>
              <a:rPr lang="tr-TR" dirty="0">
                <a:latin typeface="Andalus" pitchFamily="18" charset="-78"/>
                <a:cs typeface="Andalus" pitchFamily="18" charset="-78"/>
              </a:rPr>
              <a:t> Medresesi </a:t>
            </a:r>
            <a:endParaRPr lang="tr-TR" dirty="0"/>
          </a:p>
        </p:txBody>
      </p:sp>
      <p:pic>
        <p:nvPicPr>
          <p:cNvPr id="4098" name="Picture 2" descr="http://www.mustafacambaz.com/data/media/1171/kasmiye_medresesi_1_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40728"/>
            <a:ext cx="8136904" cy="540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620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187624" y="260648"/>
            <a:ext cx="4163319" cy="369332"/>
          </a:xfrm>
          <a:prstGeom prst="rect">
            <a:avLst/>
          </a:prstGeom>
        </p:spPr>
        <p:txBody>
          <a:bodyPr wrap="none">
            <a:spAutoFit/>
          </a:bodyPr>
          <a:lstStyle/>
          <a:p>
            <a:r>
              <a:rPr lang="tr-TR" dirty="0">
                <a:latin typeface="Andalus" pitchFamily="18" charset="-78"/>
                <a:cs typeface="Andalus" pitchFamily="18" charset="-78"/>
              </a:rPr>
              <a:t>Mardin Sultan Kasım/</a:t>
            </a:r>
            <a:r>
              <a:rPr lang="tr-TR" dirty="0" err="1">
                <a:latin typeface="Andalus" pitchFamily="18" charset="-78"/>
                <a:cs typeface="Andalus" pitchFamily="18" charset="-78"/>
              </a:rPr>
              <a:t>Kasımiye</a:t>
            </a:r>
            <a:r>
              <a:rPr lang="tr-TR" dirty="0">
                <a:latin typeface="Andalus" pitchFamily="18" charset="-78"/>
                <a:cs typeface="Andalus" pitchFamily="18" charset="-78"/>
              </a:rPr>
              <a:t> Medresesi </a:t>
            </a:r>
            <a:endParaRPr lang="tr-TR" dirty="0"/>
          </a:p>
        </p:txBody>
      </p:sp>
      <p:pic>
        <p:nvPicPr>
          <p:cNvPr id="4" name="Resim 3">
            <a:extLst>
              <a:ext uri="{FF2B5EF4-FFF2-40B4-BE49-F238E27FC236}">
                <a16:creationId xmlns="" xmlns:a16="http://schemas.microsoft.com/office/drawing/2014/main" id="{EB8B62A3-2231-4096-ABB6-B432296CA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484784"/>
            <a:ext cx="7685360" cy="5149191"/>
          </a:xfrm>
          <a:prstGeom prst="rect">
            <a:avLst/>
          </a:prstGeom>
        </p:spPr>
      </p:pic>
      <p:pic>
        <p:nvPicPr>
          <p:cNvPr id="6" name="Resim 5">
            <a:extLst>
              <a:ext uri="{FF2B5EF4-FFF2-40B4-BE49-F238E27FC236}">
                <a16:creationId xmlns="" xmlns:a16="http://schemas.microsoft.com/office/drawing/2014/main" id="{5BCA5AAB-5C6B-44BD-B905-442EDF2A4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4939679"/>
            <a:ext cx="2055768" cy="1473300"/>
          </a:xfrm>
          <a:prstGeom prst="rect">
            <a:avLst/>
          </a:prstGeom>
        </p:spPr>
      </p:pic>
    </p:spTree>
    <p:extLst>
      <p:ext uri="{BB962C8B-B14F-4D97-AF65-F5344CB8AC3E}">
        <p14:creationId xmlns:p14="http://schemas.microsoft.com/office/powerpoint/2010/main" val="26322256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mardinnethaber.com/userfiles/image/1(29).jpg"/>
          <p:cNvPicPr>
            <a:picLocks noChangeAspect="1" noChangeArrowheads="1"/>
          </p:cNvPicPr>
          <p:nvPr/>
        </p:nvPicPr>
        <p:blipFill>
          <a:blip r:embed="rId2"/>
          <a:srcRect/>
          <a:stretch>
            <a:fillRect/>
          </a:stretch>
        </p:blipFill>
        <p:spPr bwMode="auto">
          <a:xfrm>
            <a:off x="785786" y="3071809"/>
            <a:ext cx="5082358" cy="3384851"/>
          </a:xfrm>
          <a:prstGeom prst="rect">
            <a:avLst/>
          </a:prstGeom>
          <a:noFill/>
        </p:spPr>
      </p:pic>
      <p:pic>
        <p:nvPicPr>
          <p:cNvPr id="40964" name="Picture 4" descr="http://www.superpoligon.com/img/news/namaz5.jpg"/>
          <p:cNvPicPr>
            <a:picLocks noChangeAspect="1" noChangeArrowheads="1"/>
          </p:cNvPicPr>
          <p:nvPr/>
        </p:nvPicPr>
        <p:blipFill>
          <a:blip r:embed="rId3"/>
          <a:srcRect/>
          <a:stretch>
            <a:fillRect/>
          </a:stretch>
        </p:blipFill>
        <p:spPr bwMode="auto">
          <a:xfrm>
            <a:off x="3714744" y="500042"/>
            <a:ext cx="4857750" cy="3238501"/>
          </a:xfrm>
          <a:prstGeom prst="rect">
            <a:avLst/>
          </a:prstGeom>
          <a:noFill/>
        </p:spPr>
      </p:pic>
      <p:sp>
        <p:nvSpPr>
          <p:cNvPr id="4" name="3 Dikdörtgen"/>
          <p:cNvSpPr/>
          <p:nvPr/>
        </p:nvSpPr>
        <p:spPr>
          <a:xfrm>
            <a:off x="857224" y="785794"/>
            <a:ext cx="2250937" cy="646331"/>
          </a:xfrm>
          <a:prstGeom prst="rect">
            <a:avLst/>
          </a:prstGeom>
        </p:spPr>
        <p:txBody>
          <a:bodyPr wrap="none">
            <a:spAutoFit/>
          </a:bodyPr>
          <a:lstStyle/>
          <a:p>
            <a:r>
              <a:rPr lang="tr-TR" dirty="0">
                <a:latin typeface="Andalus" pitchFamily="18" charset="-78"/>
                <a:cs typeface="Andalus" pitchFamily="18" charset="-78"/>
              </a:rPr>
              <a:t>Mardin Sultan Kasım/</a:t>
            </a:r>
          </a:p>
          <a:p>
            <a:r>
              <a:rPr lang="tr-TR" dirty="0" err="1">
                <a:latin typeface="Andalus" pitchFamily="18" charset="-78"/>
                <a:cs typeface="Andalus" pitchFamily="18" charset="-78"/>
              </a:rPr>
              <a:t>Kasımiye</a:t>
            </a:r>
            <a:r>
              <a:rPr lang="tr-TR" dirty="0">
                <a:latin typeface="Andalus" pitchFamily="18" charset="-78"/>
                <a:cs typeface="Andalus" pitchFamily="18" charset="-78"/>
              </a:rPr>
              <a:t> Medresesi </a:t>
            </a:r>
            <a:endParaRPr lang="tr-TR" dirty="0"/>
          </a:p>
        </p:txBody>
      </p:sp>
      <p:sp>
        <p:nvSpPr>
          <p:cNvPr id="2" name="Dikdörtgen 1">
            <a:extLst>
              <a:ext uri="{FF2B5EF4-FFF2-40B4-BE49-F238E27FC236}">
                <a16:creationId xmlns="" xmlns:a16="http://schemas.microsoft.com/office/drawing/2014/main" id="{7DFA59C3-64E6-4038-ACEE-DF0A60A9D3A5}"/>
              </a:ext>
            </a:extLst>
          </p:cNvPr>
          <p:cNvSpPr/>
          <p:nvPr/>
        </p:nvSpPr>
        <p:spPr>
          <a:xfrm>
            <a:off x="999743" y="2564904"/>
            <a:ext cx="1627369" cy="369332"/>
          </a:xfrm>
          <a:prstGeom prst="rect">
            <a:avLst/>
          </a:prstGeom>
        </p:spPr>
        <p:txBody>
          <a:bodyPr wrap="none">
            <a:spAutoFit/>
          </a:bodyPr>
          <a:lstStyle/>
          <a:p>
            <a:r>
              <a:rPr lang="tr-TR" dirty="0"/>
              <a:t>25 Eylül 2010 </a:t>
            </a:r>
          </a:p>
        </p:txBody>
      </p:sp>
    </p:spTree>
    <p:extLst>
      <p:ext uri="{BB962C8B-B14F-4D97-AF65-F5344CB8AC3E}">
        <p14:creationId xmlns:p14="http://schemas.microsoft.com/office/powerpoint/2010/main" val="35560637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785786" y="428604"/>
            <a:ext cx="2444900" cy="369332"/>
          </a:xfrm>
          <a:prstGeom prst="rect">
            <a:avLst/>
          </a:prstGeom>
        </p:spPr>
        <p:txBody>
          <a:bodyPr wrap="none">
            <a:spAutoFit/>
          </a:bodyPr>
          <a:lstStyle/>
          <a:p>
            <a:r>
              <a:rPr lang="tr-TR" b="1" dirty="0"/>
              <a:t>Zeynel Bey </a:t>
            </a:r>
            <a:r>
              <a:rPr lang="tr-TR" b="1" dirty="0" smtClean="0"/>
              <a:t>Türbesi</a:t>
            </a:r>
            <a:endParaRPr lang="tr-TR" dirty="0"/>
          </a:p>
        </p:txBody>
      </p:sp>
      <p:pic>
        <p:nvPicPr>
          <p:cNvPr id="4" name="Resim 3">
            <a:extLst>
              <a:ext uri="{FF2B5EF4-FFF2-40B4-BE49-F238E27FC236}">
                <a16:creationId xmlns="" xmlns:a16="http://schemas.microsoft.com/office/drawing/2014/main" id="{95A37AC6-FD78-497C-B3C2-9D8273A36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4" y="2384673"/>
            <a:ext cx="8793562" cy="4068663"/>
          </a:xfrm>
          <a:prstGeom prst="rect">
            <a:avLst/>
          </a:prstGeom>
        </p:spPr>
      </p:pic>
    </p:spTree>
    <p:extLst>
      <p:ext uri="{BB962C8B-B14F-4D97-AF65-F5344CB8AC3E}">
        <p14:creationId xmlns:p14="http://schemas.microsoft.com/office/powerpoint/2010/main" val="3000975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 xmlns:a16="http://schemas.microsoft.com/office/drawing/2014/main" id="{0C17B1EB-705F-49C4-9475-3F62DB316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74643"/>
            <a:ext cx="8316416" cy="5538733"/>
          </a:xfrm>
          <a:prstGeom prst="rect">
            <a:avLst/>
          </a:prstGeom>
        </p:spPr>
      </p:pic>
      <p:sp>
        <p:nvSpPr>
          <p:cNvPr id="4" name="Rectangle 1">
            <a:extLst>
              <a:ext uri="{FF2B5EF4-FFF2-40B4-BE49-F238E27FC236}">
                <a16:creationId xmlns="" xmlns:a16="http://schemas.microsoft.com/office/drawing/2014/main" id="{65BB0D0E-385D-4378-A517-40DE37E2921A}"/>
              </a:ext>
            </a:extLst>
          </p:cNvPr>
          <p:cNvSpPr>
            <a:spLocks noChangeArrowheads="1"/>
          </p:cNvSpPr>
          <p:nvPr/>
        </p:nvSpPr>
        <p:spPr bwMode="auto">
          <a:xfrm>
            <a:off x="448856" y="28992"/>
            <a:ext cx="80201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a:ln>
                  <a:noFill/>
                </a:ln>
                <a:solidFill>
                  <a:schemeClr val="tx1"/>
                </a:solidFill>
                <a:effectLst/>
                <a:latin typeface="Arial" panose="020B0604020202020204" pitchFamily="34" charset="0"/>
              </a:rPr>
              <a:t>Batman’ın Hasankeyf ilçesinde, Ilısu Baraj Gölü alanında bulunan 550 yıllık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1" i="0" u="none" strike="noStrike" cap="none" normalizeH="0" baseline="0" dirty="0">
                <a:ln>
                  <a:noFill/>
                </a:ln>
                <a:solidFill>
                  <a:schemeClr val="tx1"/>
                </a:solidFill>
                <a:effectLst/>
                <a:latin typeface="Arial" panose="020B0604020202020204" pitchFamily="34" charset="0"/>
              </a:rPr>
              <a:t>Zeynel</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a:ln>
                  <a:noFill/>
                </a:ln>
                <a:solidFill>
                  <a:schemeClr val="tx1"/>
                </a:solidFill>
                <a:effectLst/>
                <a:latin typeface="Arial" panose="020B0604020202020204" pitchFamily="34" charset="0"/>
              </a:rPr>
              <a:t>Bey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a:ln>
                  <a:noFill/>
                </a:ln>
                <a:solidFill>
                  <a:schemeClr val="tx1"/>
                </a:solidFill>
                <a:effectLst/>
                <a:latin typeface="Arial" panose="020B0604020202020204" pitchFamily="34" charset="0"/>
              </a:rPr>
              <a:t>Türbesi</a:t>
            </a:r>
            <a:r>
              <a:rPr kumimoji="0" lang="tr-TR" altLang="tr-T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a:ln>
                  <a:noFill/>
                </a:ln>
                <a:solidFill>
                  <a:schemeClr val="tx1"/>
                </a:solidFill>
                <a:effectLst/>
                <a:latin typeface="Arial" panose="020B0604020202020204" pitchFamily="34" charset="0"/>
              </a:rPr>
              <a:t>tek parça hainde ray sistemiyle 2 kilometre taşınarak, yeni yerine yerleştirildi.</a:t>
            </a:r>
          </a:p>
        </p:txBody>
      </p:sp>
    </p:spTree>
    <p:extLst>
      <p:ext uri="{BB962C8B-B14F-4D97-AF65-F5344CB8AC3E}">
        <p14:creationId xmlns:p14="http://schemas.microsoft.com/office/powerpoint/2010/main" val="3266380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 xmlns:a16="http://schemas.microsoft.com/office/drawing/2014/main" id="{68EE0E47-401C-4060-ACD1-174339CFD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92696"/>
            <a:ext cx="8388424" cy="5588216"/>
          </a:xfrm>
          <a:prstGeom prst="rect">
            <a:avLst/>
          </a:prstGeom>
        </p:spPr>
      </p:pic>
      <p:sp>
        <p:nvSpPr>
          <p:cNvPr id="4" name="Metin kutusu 3">
            <a:extLst>
              <a:ext uri="{FF2B5EF4-FFF2-40B4-BE49-F238E27FC236}">
                <a16:creationId xmlns="" xmlns:a16="http://schemas.microsoft.com/office/drawing/2014/main" id="{73442085-6829-45C3-A783-13E51DAEC31D}"/>
              </a:ext>
            </a:extLst>
          </p:cNvPr>
          <p:cNvSpPr txBox="1"/>
          <p:nvPr/>
        </p:nvSpPr>
        <p:spPr>
          <a:xfrm>
            <a:off x="5652120" y="692696"/>
            <a:ext cx="1085554" cy="369332"/>
          </a:xfrm>
          <a:prstGeom prst="rect">
            <a:avLst/>
          </a:prstGeom>
          <a:noFill/>
        </p:spPr>
        <p:txBody>
          <a:bodyPr wrap="none" rtlCol="0">
            <a:spAutoFit/>
          </a:bodyPr>
          <a:lstStyle/>
          <a:p>
            <a:r>
              <a:rPr lang="tr-TR" dirty="0"/>
              <a:t>73 metre</a:t>
            </a:r>
          </a:p>
        </p:txBody>
      </p:sp>
      <p:pic>
        <p:nvPicPr>
          <p:cNvPr id="2050" name="Picture 2" descr="Qutub Minar – Old Book Illustr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226" y="692696"/>
            <a:ext cx="2316774" cy="361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214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259632" y="332656"/>
            <a:ext cx="3684022" cy="369332"/>
          </a:xfrm>
          <a:prstGeom prst="rect">
            <a:avLst/>
          </a:prstGeom>
        </p:spPr>
        <p:txBody>
          <a:bodyPr wrap="none">
            <a:spAutoFit/>
          </a:bodyPr>
          <a:lstStyle/>
          <a:p>
            <a:r>
              <a:rPr lang="tr-TR" dirty="0">
                <a:latin typeface="Andalus" pitchFamily="18" charset="-78"/>
                <a:cs typeface="Andalus" pitchFamily="18" charset="-78"/>
              </a:rPr>
              <a:t>Ahlat Emir Bayındır </a:t>
            </a:r>
            <a:r>
              <a:rPr lang="tr-TR" dirty="0" err="1">
                <a:latin typeface="Andalus" pitchFamily="18" charset="-78"/>
                <a:cs typeface="Andalus" pitchFamily="18" charset="-78"/>
              </a:rPr>
              <a:t>Kümbedi</a:t>
            </a:r>
            <a:r>
              <a:rPr lang="tr-TR" dirty="0">
                <a:latin typeface="Andalus" pitchFamily="18" charset="-78"/>
                <a:cs typeface="Andalus" pitchFamily="18" charset="-78"/>
              </a:rPr>
              <a:t> (1492)</a:t>
            </a:r>
            <a:endParaRPr lang="tr-TR" dirty="0"/>
          </a:p>
        </p:txBody>
      </p:sp>
      <p:pic>
        <p:nvPicPr>
          <p:cNvPr id="3" name="Resim 2">
            <a:extLst>
              <a:ext uri="{FF2B5EF4-FFF2-40B4-BE49-F238E27FC236}">
                <a16:creationId xmlns="" xmlns:a16="http://schemas.microsoft.com/office/drawing/2014/main" id="{102404B1-F1CC-490C-92B5-53A5F5BDB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162" y="1052736"/>
            <a:ext cx="6832983" cy="5525108"/>
          </a:xfrm>
          <a:prstGeom prst="rect">
            <a:avLst/>
          </a:prstGeom>
        </p:spPr>
      </p:pic>
    </p:spTree>
    <p:extLst>
      <p:ext uri="{BB962C8B-B14F-4D97-AF65-F5344CB8AC3E}">
        <p14:creationId xmlns:p14="http://schemas.microsoft.com/office/powerpoint/2010/main" val="4497031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 xmlns:a16="http://schemas.microsoft.com/office/drawing/2014/main" id="{D6179603-72AD-47B2-B3D0-92412711CE7A}"/>
              </a:ext>
            </a:extLst>
          </p:cNvPr>
          <p:cNvSpPr>
            <a:spLocks noGrp="1" noChangeArrowheads="1"/>
          </p:cNvSpPr>
          <p:nvPr>
            <p:ph type="ctrTitle"/>
          </p:nvPr>
        </p:nvSpPr>
        <p:spPr>
          <a:xfrm>
            <a:off x="613792" y="-61635"/>
            <a:ext cx="7772400" cy="1828800"/>
          </a:xfrm>
        </p:spPr>
        <p:txBody>
          <a:bodyPr>
            <a:normAutofit/>
          </a:bodyPr>
          <a:lstStyle/>
          <a:p>
            <a:pPr algn="ctr" eaLnBrk="1" fontAlgn="auto" hangingPunct="1">
              <a:spcAft>
                <a:spcPts val="0"/>
              </a:spcAft>
              <a:defRPr/>
            </a:pPr>
            <a:r>
              <a:rPr lang="tr-TR" sz="3600" dirty="0">
                <a:solidFill>
                  <a:srgbClr val="002060"/>
                </a:solidFill>
                <a:highlight>
                  <a:srgbClr val="FFFF00"/>
                </a:highlight>
              </a:rPr>
              <a:t>KARAKOYUNLULAR</a:t>
            </a:r>
            <a:br>
              <a:rPr lang="tr-TR" sz="3600" dirty="0">
                <a:solidFill>
                  <a:srgbClr val="002060"/>
                </a:solidFill>
                <a:highlight>
                  <a:srgbClr val="FFFF00"/>
                </a:highlight>
              </a:rPr>
            </a:br>
            <a:r>
              <a:rPr lang="tr-TR" sz="3600" dirty="0">
                <a:solidFill>
                  <a:srgbClr val="002060"/>
                </a:solidFill>
                <a:highlight>
                  <a:srgbClr val="FFFF00"/>
                </a:highlight>
              </a:rPr>
              <a:t>1351-1469 </a:t>
            </a:r>
          </a:p>
        </p:txBody>
      </p:sp>
      <p:pic>
        <p:nvPicPr>
          <p:cNvPr id="2050" name="Picture 2" descr="Karakoyunlular - Türkçe Bil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795811"/>
            <a:ext cx="2736304" cy="1559694"/>
          </a:xfrm>
          <a:prstGeom prst="rect">
            <a:avLst/>
          </a:prstGeom>
          <a:noFill/>
          <a:extLst>
            <a:ext uri="{909E8E84-426E-40DD-AFC4-6F175D3DCCD1}">
              <a14:hiddenFill xmlns:a14="http://schemas.microsoft.com/office/drawing/2010/main">
                <a:solidFill>
                  <a:srgbClr val="FFFFFF"/>
                </a:solidFill>
              </a14:hiddenFill>
            </a:ext>
          </a:extLst>
        </p:spPr>
      </p:pic>
      <p:pic>
        <p:nvPicPr>
          <p:cNvPr id="87042" name="Picture 2" descr="Karakoyunlular - Türk Asya - Asian Turkish, Тюрки Росс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645024"/>
            <a:ext cx="5616624" cy="296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00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 xmlns:a16="http://schemas.microsoft.com/office/drawing/2014/main" id="{6F2B2B3B-28F0-4C46-8409-A6B8145ACA15}"/>
              </a:ext>
            </a:extLst>
          </p:cNvPr>
          <p:cNvSpPr>
            <a:spLocks noChangeArrowheads="1"/>
          </p:cNvSpPr>
          <p:nvPr/>
        </p:nvSpPr>
        <p:spPr bwMode="auto">
          <a:xfrm>
            <a:off x="971600" y="462985"/>
            <a:ext cx="7543800" cy="2677656"/>
          </a:xfrm>
          <a:prstGeom prst="rect">
            <a:avLst/>
          </a:prstGeom>
          <a:noFill/>
          <a:ln>
            <a:noFill/>
          </a:ln>
          <a:effectLst/>
          <a:extLst/>
        </p:spPr>
        <p:txBody>
          <a:bodyPr anchor="ctr">
            <a:spAutoFit/>
          </a:bodyPr>
          <a:lstStyle/>
          <a:p>
            <a:pPr algn="just">
              <a:defRPr/>
            </a:pPr>
            <a:r>
              <a:rPr lang="tr-TR" sz="2800" b="1" dirty="0">
                <a:solidFill>
                  <a:schemeClr val="accent6"/>
                </a:solidFill>
                <a:cs typeface="Andalus" pitchFamily="18" charset="-78"/>
              </a:rPr>
              <a:t>   </a:t>
            </a:r>
            <a:r>
              <a:rPr lang="tr-TR" sz="2800" b="1" dirty="0">
                <a:solidFill>
                  <a:srgbClr val="FF0000"/>
                </a:solidFill>
                <a:cs typeface="Andalus" pitchFamily="18" charset="-78"/>
              </a:rPr>
              <a:t>TARİHÇE</a:t>
            </a:r>
          </a:p>
          <a:p>
            <a:pPr algn="just">
              <a:defRPr/>
            </a:pPr>
            <a:endParaRPr lang="tr-TR" sz="2800" b="1" dirty="0">
              <a:solidFill>
                <a:schemeClr val="accent6"/>
              </a:solidFill>
              <a:cs typeface="Andalus" pitchFamily="18" charset="-78"/>
            </a:endParaRPr>
          </a:p>
          <a:p>
            <a:pPr marL="457200" indent="-457200" algn="just">
              <a:buFont typeface="Wingdings" pitchFamily="2" charset="2"/>
              <a:buChar char="Ø"/>
              <a:defRPr/>
            </a:pPr>
            <a:r>
              <a:rPr lang="tr-TR" sz="2800" dirty="0">
                <a:cs typeface="Andalus" pitchFamily="18" charset="-78"/>
              </a:rPr>
              <a:t>Karakoyunlular Doğu Anadolu, Azerbaycan, İran ve Irak’ta yaşamış bir </a:t>
            </a:r>
            <a:r>
              <a:rPr lang="tr-TR" sz="2800" dirty="0">
                <a:solidFill>
                  <a:srgbClr val="FF0000"/>
                </a:solidFill>
                <a:cs typeface="Andalus" pitchFamily="18" charset="-78"/>
              </a:rPr>
              <a:t>Türkmen</a:t>
            </a:r>
            <a:r>
              <a:rPr lang="tr-TR" sz="2800" dirty="0">
                <a:cs typeface="Andalus" pitchFamily="18" charset="-78"/>
              </a:rPr>
              <a:t> Devleti’dir. </a:t>
            </a:r>
          </a:p>
          <a:p>
            <a:pPr marL="457200" indent="-457200" algn="just">
              <a:buFont typeface="Wingdings" pitchFamily="2" charset="2"/>
              <a:buChar char="Ø"/>
              <a:defRPr/>
            </a:pPr>
            <a:endParaRPr lang="tr-TR" sz="2800" dirty="0">
              <a:cs typeface="Andalus" pitchFamily="18" charset="-78"/>
            </a:endParaRPr>
          </a:p>
        </p:txBody>
      </p:sp>
      <p:pic>
        <p:nvPicPr>
          <p:cNvPr id="4" name="Picture 2" descr="SARUHAN OGULLARI BEYLIGI - Kültür-Sanat - http://www.15-temmuz.net com  -Haber Sit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7" y="2688704"/>
            <a:ext cx="6724746" cy="37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806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 xmlns:a16="http://schemas.microsoft.com/office/drawing/2014/main" id="{962223FD-871A-4E12-AD9E-C40539F8A6F4}"/>
              </a:ext>
            </a:extLst>
          </p:cNvPr>
          <p:cNvSpPr>
            <a:spLocks noChangeArrowheads="1"/>
          </p:cNvSpPr>
          <p:nvPr/>
        </p:nvSpPr>
        <p:spPr bwMode="auto">
          <a:xfrm>
            <a:off x="609600" y="477252"/>
            <a:ext cx="7620000" cy="3970318"/>
          </a:xfrm>
          <a:prstGeom prst="rect">
            <a:avLst/>
          </a:prstGeom>
          <a:noFill/>
          <a:ln>
            <a:noFill/>
          </a:ln>
          <a:effectLst/>
          <a:extLst/>
        </p:spPr>
        <p:txBody>
          <a:bodyPr anchor="ctr">
            <a:spAutoFit/>
          </a:bodyPr>
          <a:lstStyle/>
          <a:p>
            <a:pPr algn="just">
              <a:defRPr/>
            </a:pPr>
            <a:r>
              <a:rPr lang="tr-TR" sz="2800" b="1" dirty="0">
                <a:solidFill>
                  <a:schemeClr val="accent6"/>
                </a:solidFill>
                <a:cs typeface="Andalus" pitchFamily="18" charset="-78"/>
              </a:rPr>
              <a:t>   </a:t>
            </a:r>
            <a:endParaRPr lang="tr-TR" sz="2800" dirty="0">
              <a:cs typeface="Andalus" pitchFamily="18" charset="-78"/>
            </a:endParaRPr>
          </a:p>
          <a:p>
            <a:pPr marL="457200" indent="-457200" algn="just">
              <a:buFont typeface="Wingdings" pitchFamily="2" charset="2"/>
              <a:buChar char="Ø"/>
              <a:defRPr/>
            </a:pPr>
            <a:r>
              <a:rPr lang="tr-TR" sz="2800" dirty="0" smtClean="0">
                <a:cs typeface="Andalus" pitchFamily="18" charset="-78"/>
              </a:rPr>
              <a:t>14. </a:t>
            </a:r>
            <a:r>
              <a:rPr lang="tr-TR" sz="2800" dirty="0">
                <a:cs typeface="Andalus" pitchFamily="18" charset="-78"/>
              </a:rPr>
              <a:t>yüzyılın ilk yarısında </a:t>
            </a:r>
            <a:r>
              <a:rPr lang="tr-TR" sz="2800" dirty="0" err="1">
                <a:solidFill>
                  <a:srgbClr val="FF0000"/>
                </a:solidFill>
                <a:cs typeface="Andalus" pitchFamily="18" charset="-78"/>
              </a:rPr>
              <a:t>Moğollar’a</a:t>
            </a:r>
            <a:r>
              <a:rPr lang="tr-TR" sz="2800" dirty="0">
                <a:solidFill>
                  <a:srgbClr val="FF0000"/>
                </a:solidFill>
                <a:cs typeface="Andalus" pitchFamily="18" charset="-78"/>
              </a:rPr>
              <a:t> tabi </a:t>
            </a:r>
            <a:r>
              <a:rPr lang="tr-TR" sz="2800" dirty="0" smtClean="0">
                <a:cs typeface="Andalus" pitchFamily="18" charset="-78"/>
              </a:rPr>
              <a:t>olarak yaşamışlardır.</a:t>
            </a:r>
          </a:p>
          <a:p>
            <a:pPr marL="457200" indent="-457200" algn="just">
              <a:buFont typeface="Wingdings" pitchFamily="2" charset="2"/>
              <a:buChar char="Ø"/>
              <a:defRPr/>
            </a:pPr>
            <a:endParaRPr lang="tr-TR" sz="2800" dirty="0" smtClean="0">
              <a:cs typeface="Andalus" pitchFamily="18" charset="-78"/>
            </a:endParaRPr>
          </a:p>
          <a:p>
            <a:pPr marL="457200" indent="-457200" algn="just">
              <a:buFont typeface="Wingdings" pitchFamily="2" charset="2"/>
              <a:buChar char="Ø"/>
              <a:defRPr/>
            </a:pPr>
            <a:r>
              <a:rPr lang="tr-TR" sz="2800" dirty="0" smtClean="0">
                <a:cs typeface="Andalus" pitchFamily="18" charset="-78"/>
              </a:rPr>
              <a:t>Yüzyılın </a:t>
            </a:r>
            <a:r>
              <a:rPr lang="tr-TR" sz="2800" dirty="0">
                <a:cs typeface="Andalus" pitchFamily="18" charset="-78"/>
              </a:rPr>
              <a:t>ikinci yarısında Karakoyunlu Beyi </a:t>
            </a:r>
            <a:r>
              <a:rPr lang="tr-TR" sz="2800" dirty="0">
                <a:solidFill>
                  <a:srgbClr val="FF0000"/>
                </a:solidFill>
                <a:cs typeface="Andalus" pitchFamily="18" charset="-78"/>
              </a:rPr>
              <a:t>Bayram Hoca’nın</a:t>
            </a:r>
            <a:r>
              <a:rPr lang="tr-TR" sz="2800" dirty="0">
                <a:cs typeface="Andalus" pitchFamily="18" charset="-78"/>
              </a:rPr>
              <a:t>, Van-Erciş bölgesi merkez olmak üzere </a:t>
            </a:r>
            <a:r>
              <a:rPr lang="tr-TR" sz="2800" dirty="0">
                <a:solidFill>
                  <a:srgbClr val="FF0000"/>
                </a:solidFill>
                <a:cs typeface="Andalus" pitchFamily="18" charset="-78"/>
              </a:rPr>
              <a:t>Erzurum’dan Musul’a </a:t>
            </a:r>
            <a:r>
              <a:rPr lang="tr-TR" sz="2800" dirty="0">
                <a:cs typeface="Andalus" pitchFamily="18" charset="-78"/>
              </a:rPr>
              <a:t>kadar uzanan bölgede beyliği tesis etmesinden sonra </a:t>
            </a:r>
            <a:r>
              <a:rPr lang="tr-TR" sz="2800" dirty="0">
                <a:solidFill>
                  <a:srgbClr val="FF0000"/>
                </a:solidFill>
                <a:cs typeface="Andalus" pitchFamily="18" charset="-78"/>
              </a:rPr>
              <a:t>bağımsızlığa</a:t>
            </a:r>
            <a:r>
              <a:rPr lang="tr-TR" sz="2800" dirty="0">
                <a:cs typeface="Andalus" pitchFamily="18" charset="-78"/>
              </a:rPr>
              <a:t> kavuşmuştur. </a:t>
            </a:r>
          </a:p>
        </p:txBody>
      </p:sp>
    </p:spTree>
    <p:extLst>
      <p:ext uri="{BB962C8B-B14F-4D97-AF65-F5344CB8AC3E}">
        <p14:creationId xmlns:p14="http://schemas.microsoft.com/office/powerpoint/2010/main" val="33645157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1">
            <a:extLst>
              <a:ext uri="{FF2B5EF4-FFF2-40B4-BE49-F238E27FC236}">
                <a16:creationId xmlns="" xmlns:a16="http://schemas.microsoft.com/office/drawing/2014/main" id="{6C2F6936-8593-4077-A54A-7F6B822A132F}"/>
              </a:ext>
            </a:extLst>
          </p:cNvPr>
          <p:cNvSpPr>
            <a:spLocks noChangeArrowheads="1"/>
          </p:cNvSpPr>
          <p:nvPr/>
        </p:nvSpPr>
        <p:spPr bwMode="auto">
          <a:xfrm>
            <a:off x="609600" y="1676400"/>
            <a:ext cx="7315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r>
              <a:rPr lang="tr-TR" altLang="tr-TR" sz="2800" dirty="0">
                <a:latin typeface="+mn-lt"/>
                <a:cs typeface="Andalus" pitchFamily="18" charset="0"/>
              </a:rPr>
              <a:t>Bayram Hoca’dan sonra yerine geçen kardeşi </a:t>
            </a:r>
            <a:r>
              <a:rPr lang="tr-TR" altLang="tr-TR" sz="2800" dirty="0">
                <a:solidFill>
                  <a:srgbClr val="FF0000"/>
                </a:solidFill>
                <a:latin typeface="+mn-lt"/>
                <a:cs typeface="Andalus" pitchFamily="18" charset="0"/>
              </a:rPr>
              <a:t>Kara Mehmet </a:t>
            </a:r>
            <a:r>
              <a:rPr lang="tr-TR" altLang="tr-TR" sz="2800" dirty="0">
                <a:latin typeface="+mn-lt"/>
                <a:cs typeface="Andalus" pitchFamily="18" charset="0"/>
              </a:rPr>
              <a:t>Anadolu’nun önemli bir bölümüne hakim olmuş ve Timur’un batıya doğru yürüyüşünü durdurarak </a:t>
            </a:r>
            <a:r>
              <a:rPr lang="tr-TR" altLang="tr-TR" sz="2800" dirty="0">
                <a:solidFill>
                  <a:srgbClr val="FF0000"/>
                </a:solidFill>
                <a:latin typeface="+mn-lt"/>
                <a:cs typeface="Andalus" pitchFamily="18" charset="0"/>
              </a:rPr>
              <a:t>Tebriz’i</a:t>
            </a:r>
            <a:r>
              <a:rPr lang="tr-TR" altLang="tr-TR" sz="2800" dirty="0">
                <a:latin typeface="+mn-lt"/>
                <a:cs typeface="Andalus" pitchFamily="18" charset="0"/>
              </a:rPr>
              <a:t> kendilerine </a:t>
            </a:r>
            <a:r>
              <a:rPr lang="tr-TR" altLang="tr-TR" sz="2800" dirty="0">
                <a:solidFill>
                  <a:srgbClr val="FF0000"/>
                </a:solidFill>
                <a:latin typeface="+mn-lt"/>
                <a:cs typeface="Andalus" pitchFamily="18" charset="0"/>
              </a:rPr>
              <a:t>başkent</a:t>
            </a:r>
            <a:r>
              <a:rPr lang="tr-TR" altLang="tr-TR" sz="2800" dirty="0">
                <a:latin typeface="+mn-lt"/>
                <a:cs typeface="Andalus" pitchFamily="18" charset="0"/>
              </a:rPr>
              <a:t> yapmıştır.</a:t>
            </a:r>
          </a:p>
          <a:p>
            <a:pPr algn="just" eaLnBrk="1" hangingPunct="1">
              <a:buFont typeface="Wingdings" panose="05000000000000000000" pitchFamily="2" charset="2"/>
              <a:buChar char="Ø"/>
            </a:pPr>
            <a:endParaRPr lang="tr-TR" altLang="tr-TR" sz="2800" dirty="0">
              <a:latin typeface="+mn-lt"/>
              <a:cs typeface="Andalus" pitchFamily="18" charset="0"/>
            </a:endParaRPr>
          </a:p>
        </p:txBody>
      </p:sp>
    </p:spTree>
    <p:extLst>
      <p:ext uri="{BB962C8B-B14F-4D97-AF65-F5344CB8AC3E}">
        <p14:creationId xmlns:p14="http://schemas.microsoft.com/office/powerpoint/2010/main" val="17407346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ikdörtgen 1">
            <a:extLst>
              <a:ext uri="{FF2B5EF4-FFF2-40B4-BE49-F238E27FC236}">
                <a16:creationId xmlns="" xmlns:a16="http://schemas.microsoft.com/office/drawing/2014/main" id="{FD830FA2-08A0-4FF3-8F18-FE2670178673}"/>
              </a:ext>
            </a:extLst>
          </p:cNvPr>
          <p:cNvSpPr>
            <a:spLocks noChangeArrowheads="1"/>
          </p:cNvSpPr>
          <p:nvPr/>
        </p:nvSpPr>
        <p:spPr bwMode="auto">
          <a:xfrm>
            <a:off x="847725" y="1600200"/>
            <a:ext cx="7239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endParaRPr lang="tr-TR" altLang="tr-TR" sz="2800" dirty="0">
              <a:latin typeface="+mn-lt"/>
              <a:cs typeface="Andalus" pitchFamily="18" charset="0"/>
            </a:endParaRPr>
          </a:p>
          <a:p>
            <a:pPr algn="just" eaLnBrk="1" hangingPunct="1">
              <a:buFont typeface="Wingdings" panose="05000000000000000000" pitchFamily="2" charset="2"/>
              <a:buChar char="Ø"/>
            </a:pPr>
            <a:r>
              <a:rPr lang="tr-TR" altLang="tr-TR" sz="2800" dirty="0" smtClean="0">
                <a:latin typeface="+mn-lt"/>
                <a:cs typeface="Andalus" pitchFamily="18" charset="0"/>
              </a:rPr>
              <a:t>Karakoyunluların son büyük hükümdarı olan </a:t>
            </a:r>
            <a:r>
              <a:rPr lang="tr-TR" altLang="tr-TR" sz="2800" dirty="0" smtClean="0">
                <a:solidFill>
                  <a:srgbClr val="FF0000"/>
                </a:solidFill>
                <a:latin typeface="+mn-lt"/>
                <a:cs typeface="Andalus" pitchFamily="18" charset="0"/>
              </a:rPr>
              <a:t>Cihan </a:t>
            </a:r>
            <a:r>
              <a:rPr lang="tr-TR" altLang="tr-TR" sz="2800" dirty="0">
                <a:solidFill>
                  <a:srgbClr val="FF0000"/>
                </a:solidFill>
                <a:latin typeface="+mn-lt"/>
                <a:cs typeface="Andalus" pitchFamily="18" charset="0"/>
              </a:rPr>
              <a:t>Şah’ın </a:t>
            </a:r>
            <a:r>
              <a:rPr lang="tr-TR" altLang="tr-TR" sz="2800" dirty="0" smtClean="0">
                <a:latin typeface="+mn-lt"/>
                <a:cs typeface="Andalus" pitchFamily="18" charset="0"/>
              </a:rPr>
              <a:t>Akkoyunlu </a:t>
            </a:r>
            <a:r>
              <a:rPr lang="tr-TR" altLang="tr-TR" sz="2800" dirty="0">
                <a:latin typeface="+mn-lt"/>
                <a:cs typeface="Andalus" pitchFamily="18" charset="0"/>
              </a:rPr>
              <a:t>Uzun Hasan’a </a:t>
            </a:r>
            <a:r>
              <a:rPr lang="tr-TR" altLang="tr-TR" sz="2800" dirty="0">
                <a:solidFill>
                  <a:srgbClr val="FF0000"/>
                </a:solidFill>
                <a:latin typeface="+mn-lt"/>
                <a:cs typeface="Andalus" pitchFamily="18" charset="0"/>
              </a:rPr>
              <a:t>yenilmesi</a:t>
            </a:r>
            <a:r>
              <a:rPr lang="tr-TR" altLang="tr-TR" sz="2800" dirty="0">
                <a:latin typeface="+mn-lt"/>
                <a:cs typeface="Andalus" pitchFamily="18" charset="0"/>
              </a:rPr>
              <a:t> ve </a:t>
            </a:r>
            <a:r>
              <a:rPr lang="tr-TR" altLang="tr-TR" sz="2800" dirty="0">
                <a:solidFill>
                  <a:srgbClr val="FF0000"/>
                </a:solidFill>
                <a:latin typeface="+mn-lt"/>
                <a:cs typeface="Andalus" pitchFamily="18" charset="0"/>
              </a:rPr>
              <a:t>ölmesi</a:t>
            </a:r>
            <a:r>
              <a:rPr lang="tr-TR" altLang="tr-TR" sz="2800" dirty="0">
                <a:latin typeface="+mn-lt"/>
                <a:cs typeface="Andalus" pitchFamily="18" charset="0"/>
              </a:rPr>
              <a:t> (1467) </a:t>
            </a:r>
            <a:r>
              <a:rPr lang="tr-TR" altLang="tr-TR" sz="2800" dirty="0" err="1">
                <a:latin typeface="+mn-lt"/>
                <a:cs typeface="Andalus" pitchFamily="18" charset="0"/>
              </a:rPr>
              <a:t>Karakoyunlular’ın</a:t>
            </a:r>
            <a:r>
              <a:rPr lang="tr-TR" altLang="tr-TR" sz="2800" dirty="0">
                <a:latin typeface="+mn-lt"/>
                <a:cs typeface="Andalus" pitchFamily="18" charset="0"/>
              </a:rPr>
              <a:t> sonunu getirmiştir.</a:t>
            </a:r>
          </a:p>
        </p:txBody>
      </p:sp>
    </p:spTree>
    <p:extLst>
      <p:ext uri="{BB962C8B-B14F-4D97-AF65-F5344CB8AC3E}">
        <p14:creationId xmlns:p14="http://schemas.microsoft.com/office/powerpoint/2010/main" val="3147615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 xmlns:a16="http://schemas.microsoft.com/office/drawing/2014/main" id="{9C347F37-2F48-4843-B1EC-6A95CD8F1A71}"/>
              </a:ext>
            </a:extLst>
          </p:cNvPr>
          <p:cNvSpPr>
            <a:spLocks noChangeArrowheads="1"/>
          </p:cNvSpPr>
          <p:nvPr/>
        </p:nvSpPr>
        <p:spPr bwMode="auto">
          <a:xfrm>
            <a:off x="609600" y="1312991"/>
            <a:ext cx="7467600" cy="4832092"/>
          </a:xfrm>
          <a:prstGeom prst="rect">
            <a:avLst/>
          </a:prstGeom>
          <a:noFill/>
          <a:ln>
            <a:noFill/>
          </a:ln>
          <a:effectLst/>
          <a:extLst/>
        </p:spPr>
        <p:txBody>
          <a:bodyPr anchor="ctr">
            <a:spAutoFit/>
          </a:bodyPr>
          <a:lstStyle/>
          <a:p>
            <a:pPr algn="justLow">
              <a:defRPr/>
            </a:pPr>
            <a:r>
              <a:rPr lang="tr-TR" sz="2800" b="1" dirty="0">
                <a:solidFill>
                  <a:schemeClr val="accent6">
                    <a:lumMod val="50000"/>
                  </a:schemeClr>
                </a:solidFill>
                <a:latin typeface="+mj-lt"/>
                <a:cs typeface="Andalus" pitchFamily="18" charset="-78"/>
              </a:rPr>
              <a:t>    </a:t>
            </a:r>
            <a:r>
              <a:rPr lang="tr-TR" sz="2800" b="1" dirty="0">
                <a:solidFill>
                  <a:schemeClr val="accent6"/>
                </a:solidFill>
                <a:latin typeface="+mj-lt"/>
                <a:cs typeface="Andalus" pitchFamily="18" charset="-78"/>
              </a:rPr>
              <a:t>Karakoyunlu Eserleri:</a:t>
            </a:r>
          </a:p>
          <a:p>
            <a:pPr algn="justLow">
              <a:defRPr/>
            </a:pPr>
            <a:endParaRPr lang="tr-TR" sz="2800" b="1" dirty="0">
              <a:solidFill>
                <a:schemeClr val="accent6">
                  <a:lumMod val="50000"/>
                </a:schemeClr>
              </a:solidFill>
              <a:latin typeface="+mj-lt"/>
              <a:cs typeface="Andalus" pitchFamily="18" charset="-78"/>
            </a:endParaRPr>
          </a:p>
          <a:p>
            <a:pPr marL="457200" indent="-457200" algn="justLow">
              <a:buFont typeface="Wingdings" pitchFamily="2" charset="2"/>
              <a:buChar char="ü"/>
              <a:defRPr/>
            </a:pPr>
            <a:r>
              <a:rPr lang="tr-TR" sz="2800" b="1" dirty="0">
                <a:latin typeface="+mj-lt"/>
                <a:cs typeface="Andalus" pitchFamily="18" charset="-78"/>
              </a:rPr>
              <a:t>Van </a:t>
            </a:r>
            <a:r>
              <a:rPr lang="tr-TR" sz="2800" b="1" dirty="0">
                <a:solidFill>
                  <a:srgbClr val="FF0000"/>
                </a:solidFill>
                <a:latin typeface="+mj-lt"/>
                <a:cs typeface="Andalus" pitchFamily="18" charset="-78"/>
              </a:rPr>
              <a:t>Ulu</a:t>
            </a:r>
            <a:r>
              <a:rPr lang="tr-TR" sz="2800" b="1" dirty="0">
                <a:latin typeface="+mj-lt"/>
                <a:cs typeface="Andalus" pitchFamily="18" charset="-78"/>
              </a:rPr>
              <a:t> Camii</a:t>
            </a:r>
            <a:r>
              <a:rPr lang="tr-TR" sz="2800" dirty="0">
                <a:latin typeface="+mj-lt"/>
                <a:cs typeface="Andalus" pitchFamily="18" charset="-78"/>
              </a:rPr>
              <a:t> (1389-1400) tuğla ve </a:t>
            </a:r>
            <a:r>
              <a:rPr lang="tr-TR" sz="2800" dirty="0" err="1">
                <a:latin typeface="+mj-lt"/>
                <a:cs typeface="Andalus" pitchFamily="18" charset="-78"/>
              </a:rPr>
              <a:t>stüko</a:t>
            </a:r>
            <a:r>
              <a:rPr lang="tr-TR" sz="2800" dirty="0">
                <a:latin typeface="+mj-lt"/>
                <a:cs typeface="Andalus" pitchFamily="18" charset="-78"/>
              </a:rPr>
              <a:t> süslemeli, </a:t>
            </a:r>
          </a:p>
          <a:p>
            <a:pPr marL="457200" indent="-457200" algn="justLow">
              <a:buFont typeface="Wingdings" pitchFamily="2" charset="2"/>
              <a:buChar char="ü"/>
              <a:defRPr/>
            </a:pPr>
            <a:r>
              <a:rPr lang="tr-TR" sz="2800" b="1" dirty="0">
                <a:latin typeface="+mj-lt"/>
                <a:cs typeface="Andalus" pitchFamily="18" charset="-78"/>
              </a:rPr>
              <a:t>Tebriz </a:t>
            </a:r>
            <a:r>
              <a:rPr lang="tr-TR" sz="2800" b="1" dirty="0">
                <a:solidFill>
                  <a:srgbClr val="FF0000"/>
                </a:solidFill>
                <a:latin typeface="+mj-lt"/>
                <a:cs typeface="Andalus" pitchFamily="18" charset="-78"/>
              </a:rPr>
              <a:t>Gök</a:t>
            </a:r>
            <a:r>
              <a:rPr lang="tr-TR" sz="2800" b="1" dirty="0">
                <a:latin typeface="+mj-lt"/>
                <a:cs typeface="Andalus" pitchFamily="18" charset="-78"/>
              </a:rPr>
              <a:t> Mescit</a:t>
            </a:r>
            <a:r>
              <a:rPr lang="tr-TR" sz="2800" dirty="0">
                <a:latin typeface="+mj-lt"/>
                <a:cs typeface="Andalus" pitchFamily="18" charset="-78"/>
              </a:rPr>
              <a:t> (1465) ise çini süslemeleri ile ünlü.</a:t>
            </a:r>
          </a:p>
          <a:p>
            <a:pPr marL="457200" indent="-457200" algn="justLow">
              <a:buFont typeface="Wingdings" pitchFamily="2" charset="2"/>
              <a:buChar char="ü"/>
              <a:defRPr/>
            </a:pPr>
            <a:r>
              <a:rPr lang="tr-TR" sz="2800" b="1" dirty="0">
                <a:latin typeface="+mj-lt"/>
                <a:cs typeface="Andalus" pitchFamily="18" charset="-78"/>
              </a:rPr>
              <a:t>Gevaş </a:t>
            </a:r>
            <a:r>
              <a:rPr lang="tr-TR" sz="2800" b="1" dirty="0">
                <a:solidFill>
                  <a:srgbClr val="FF0000"/>
                </a:solidFill>
                <a:latin typeface="+mj-lt"/>
                <a:cs typeface="Andalus" pitchFamily="18" charset="-78"/>
              </a:rPr>
              <a:t>Halime Hatun</a:t>
            </a:r>
            <a:r>
              <a:rPr lang="tr-TR" sz="2800" dirty="0">
                <a:solidFill>
                  <a:srgbClr val="FF0000"/>
                </a:solidFill>
                <a:latin typeface="+mj-lt"/>
                <a:cs typeface="Andalus" pitchFamily="18" charset="-78"/>
              </a:rPr>
              <a:t> </a:t>
            </a:r>
            <a:r>
              <a:rPr lang="tr-TR" sz="2800" b="1" dirty="0" err="1">
                <a:latin typeface="+mj-lt"/>
                <a:cs typeface="Andalus" pitchFamily="18" charset="-78"/>
              </a:rPr>
              <a:t>Kümbedi</a:t>
            </a:r>
            <a:r>
              <a:rPr lang="tr-TR" sz="2800" dirty="0">
                <a:latin typeface="+mj-lt"/>
                <a:cs typeface="Andalus" pitchFamily="18" charset="-78"/>
              </a:rPr>
              <a:t> (1358),</a:t>
            </a:r>
          </a:p>
          <a:p>
            <a:pPr marL="457200" indent="-457200" algn="justLow">
              <a:buFont typeface="Wingdings" pitchFamily="2" charset="2"/>
              <a:buChar char="ü"/>
              <a:defRPr/>
            </a:pPr>
            <a:r>
              <a:rPr lang="tr-TR" sz="2800" b="1" dirty="0">
                <a:latin typeface="+mj-lt"/>
                <a:cs typeface="Andalus" pitchFamily="18" charset="-78"/>
              </a:rPr>
              <a:t>Ahlat </a:t>
            </a:r>
            <a:r>
              <a:rPr lang="tr-TR" sz="2800" b="1" dirty="0" err="1">
                <a:solidFill>
                  <a:srgbClr val="FF0000"/>
                </a:solidFill>
                <a:latin typeface="+mj-lt"/>
                <a:cs typeface="Andalus" pitchFamily="18" charset="-78"/>
              </a:rPr>
              <a:t>Erzen</a:t>
            </a:r>
            <a:r>
              <a:rPr lang="tr-TR" sz="2800" b="1" dirty="0">
                <a:solidFill>
                  <a:srgbClr val="FF0000"/>
                </a:solidFill>
                <a:latin typeface="+mj-lt"/>
                <a:cs typeface="Andalus" pitchFamily="18" charset="-78"/>
              </a:rPr>
              <a:t> Hatun</a:t>
            </a:r>
            <a:r>
              <a:rPr lang="tr-TR" sz="2800" dirty="0">
                <a:solidFill>
                  <a:srgbClr val="FF0000"/>
                </a:solidFill>
                <a:latin typeface="+mj-lt"/>
                <a:cs typeface="Andalus" pitchFamily="18" charset="-78"/>
              </a:rPr>
              <a:t> </a:t>
            </a:r>
            <a:r>
              <a:rPr lang="tr-TR" sz="2800" b="1" dirty="0" err="1">
                <a:latin typeface="+mj-lt"/>
                <a:cs typeface="Andalus" pitchFamily="18" charset="-78"/>
              </a:rPr>
              <a:t>Kümbedi</a:t>
            </a:r>
            <a:r>
              <a:rPr lang="tr-TR" sz="2800" dirty="0">
                <a:latin typeface="+mj-lt"/>
                <a:cs typeface="Andalus" pitchFamily="18" charset="-78"/>
              </a:rPr>
              <a:t> (1396-1397),</a:t>
            </a:r>
          </a:p>
          <a:p>
            <a:pPr marL="457200" indent="-457200" algn="justLow">
              <a:buFont typeface="Wingdings" pitchFamily="2" charset="2"/>
              <a:buChar char="ü"/>
              <a:defRPr/>
            </a:pPr>
            <a:r>
              <a:rPr lang="tr-TR" sz="2800" b="1" dirty="0">
                <a:latin typeface="+mj-lt"/>
                <a:cs typeface="Andalus" pitchFamily="18" charset="-78"/>
              </a:rPr>
              <a:t>Erciş </a:t>
            </a:r>
            <a:r>
              <a:rPr lang="tr-TR" sz="2800" b="1" dirty="0">
                <a:solidFill>
                  <a:srgbClr val="FF0000"/>
                </a:solidFill>
                <a:latin typeface="+mj-lt"/>
                <a:cs typeface="Andalus" pitchFamily="18" charset="-78"/>
              </a:rPr>
              <a:t>Kadem Paşa </a:t>
            </a:r>
            <a:r>
              <a:rPr lang="tr-TR" sz="2800" b="1" dirty="0">
                <a:latin typeface="+mj-lt"/>
                <a:cs typeface="Andalus" pitchFamily="18" charset="-78"/>
              </a:rPr>
              <a:t>Hatun Küm.</a:t>
            </a:r>
            <a:r>
              <a:rPr lang="tr-TR" sz="2800" dirty="0">
                <a:latin typeface="+mj-lt"/>
                <a:cs typeface="Andalus" pitchFamily="18" charset="-78"/>
              </a:rPr>
              <a:t> (1458)</a:t>
            </a:r>
          </a:p>
          <a:p>
            <a:pPr marL="457200" indent="-457200" algn="justLow">
              <a:buFont typeface="Wingdings" pitchFamily="2" charset="2"/>
              <a:buChar char="ü"/>
              <a:defRPr/>
            </a:pPr>
            <a:r>
              <a:rPr lang="tr-TR" sz="2800" b="1" dirty="0">
                <a:latin typeface="+mj-lt"/>
                <a:cs typeface="Andalus" pitchFamily="18" charset="-78"/>
              </a:rPr>
              <a:t>Patnos yolunda </a:t>
            </a:r>
            <a:r>
              <a:rPr lang="tr-TR" sz="2800" b="1" dirty="0">
                <a:solidFill>
                  <a:srgbClr val="FF0000"/>
                </a:solidFill>
                <a:latin typeface="+mj-lt"/>
                <a:cs typeface="Andalus" pitchFamily="18" charset="-78"/>
              </a:rPr>
              <a:t>anonim</a:t>
            </a:r>
            <a:r>
              <a:rPr lang="tr-TR" sz="2800" b="1" dirty="0">
                <a:latin typeface="+mj-lt"/>
                <a:cs typeface="Andalus" pitchFamily="18" charset="-78"/>
              </a:rPr>
              <a:t> kümbet </a:t>
            </a:r>
            <a:r>
              <a:rPr lang="tr-TR" sz="2800" dirty="0">
                <a:latin typeface="+mj-lt"/>
                <a:cs typeface="Andalus" pitchFamily="18" charset="-78"/>
              </a:rPr>
              <a:t>(1459)</a:t>
            </a:r>
          </a:p>
          <a:p>
            <a:pPr algn="justLow">
              <a:defRPr/>
            </a:pPr>
            <a:endParaRPr lang="tr-TR" sz="2800" dirty="0">
              <a:latin typeface="+mj-lt"/>
              <a:cs typeface="Andalus" pitchFamily="18" charset="-78"/>
            </a:endParaRPr>
          </a:p>
        </p:txBody>
      </p:sp>
    </p:spTree>
    <p:extLst>
      <p:ext uri="{BB962C8B-B14F-4D97-AF65-F5344CB8AC3E}">
        <p14:creationId xmlns:p14="http://schemas.microsoft.com/office/powerpoint/2010/main" val="11078823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Dikdörtgen">
            <a:extLst>
              <a:ext uri="{FF2B5EF4-FFF2-40B4-BE49-F238E27FC236}">
                <a16:creationId xmlns="" xmlns:a16="http://schemas.microsoft.com/office/drawing/2014/main" id="{61F7319A-FAAB-40B1-B9A9-BE161DAF5F5C}"/>
              </a:ext>
            </a:extLst>
          </p:cNvPr>
          <p:cNvSpPr>
            <a:spLocks noChangeArrowheads="1"/>
          </p:cNvSpPr>
          <p:nvPr/>
        </p:nvSpPr>
        <p:spPr bwMode="auto">
          <a:xfrm>
            <a:off x="2438400" y="533400"/>
            <a:ext cx="1643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b="1">
                <a:latin typeface="Andalus" pitchFamily="18" charset="0"/>
                <a:cs typeface="Andalus" pitchFamily="18" charset="0"/>
              </a:rPr>
              <a:t>Van Ulu Camii</a:t>
            </a:r>
            <a:r>
              <a:rPr lang="tr-TR" altLang="tr-TR">
                <a:latin typeface="Andalus" pitchFamily="18" charset="0"/>
                <a:cs typeface="Andalus" pitchFamily="18" charset="0"/>
              </a:rPr>
              <a:t> </a:t>
            </a:r>
            <a:endParaRPr lang="tr-TR" altLang="tr-T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595666" cy="496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9561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 xmlns:a16="http://schemas.microsoft.com/office/drawing/2014/main" id="{FAB22C8F-344B-4D76-9E03-3E89DFFCD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980728"/>
            <a:ext cx="8261424" cy="5535154"/>
          </a:xfrm>
          <a:prstGeom prst="rect">
            <a:avLst/>
          </a:prstGeom>
        </p:spPr>
      </p:pic>
    </p:spTree>
    <p:extLst>
      <p:ext uri="{BB962C8B-B14F-4D97-AF65-F5344CB8AC3E}">
        <p14:creationId xmlns:p14="http://schemas.microsoft.com/office/powerpoint/2010/main" val="6727965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LU CAMİ | Kültür Portal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20688"/>
            <a:ext cx="7461969"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93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l.yimg.com/g/images/spaceout.gif">
            <a:hlinkClick r:id="rId2" tooltip="DivineColors-49 by Divine Colors"/>
          </p:cNvPr>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30724" name="Picture 4" descr="http://l.yimg.com/g/images/spaceout.gif">
            <a:hlinkClick r:id="rId2" tooltip="DivineColors-49 by Divine Colors"/>
          </p:cNvPr>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sp>
        <p:nvSpPr>
          <p:cNvPr id="5" name="4 Dikdörtgen"/>
          <p:cNvSpPr/>
          <p:nvPr/>
        </p:nvSpPr>
        <p:spPr>
          <a:xfrm>
            <a:off x="2928926" y="214290"/>
            <a:ext cx="1992853" cy="369332"/>
          </a:xfrm>
          <a:prstGeom prst="rect">
            <a:avLst/>
          </a:prstGeom>
        </p:spPr>
        <p:txBody>
          <a:bodyPr wrap="none">
            <a:spAutoFit/>
          </a:bodyPr>
          <a:lstStyle/>
          <a:p>
            <a:r>
              <a:rPr lang="tr-TR" b="1" i="1" dirty="0">
                <a:latin typeface="Arial" pitchFamily="34" charset="0"/>
                <a:cs typeface="Arial" pitchFamily="34" charset="0"/>
              </a:rPr>
              <a:t>QUTB MOSQUE </a:t>
            </a:r>
            <a:endParaRPr lang="tr-TR" dirty="0"/>
          </a:p>
        </p:txBody>
      </p:sp>
      <p:pic>
        <p:nvPicPr>
          <p:cNvPr id="3074" name="Picture 2" descr="saurabh on Twitter: &quot;The mosque is closed to general public. This is the  structure adjacent to Qutub Minar. Have some more photographs of same.…  https://t.co/f3GUcymUtw&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884488"/>
            <a:ext cx="4325900" cy="57615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2 Dikdörtgen">
            <a:extLst>
              <a:ext uri="{FF2B5EF4-FFF2-40B4-BE49-F238E27FC236}">
                <a16:creationId xmlns="" xmlns:a16="http://schemas.microsoft.com/office/drawing/2014/main" id="{4D86FAE1-13B5-433E-AF2A-0AC5F3805663}"/>
              </a:ext>
            </a:extLst>
          </p:cNvPr>
          <p:cNvSpPr>
            <a:spLocks noChangeArrowheads="1"/>
          </p:cNvSpPr>
          <p:nvPr/>
        </p:nvSpPr>
        <p:spPr bwMode="auto">
          <a:xfrm>
            <a:off x="2057400" y="457200"/>
            <a:ext cx="1958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b="1">
                <a:latin typeface="Andalus" pitchFamily="18" charset="0"/>
                <a:cs typeface="Andalus" pitchFamily="18" charset="0"/>
              </a:rPr>
              <a:t>Tebriz Gök Mescit</a:t>
            </a:r>
            <a:r>
              <a:rPr lang="tr-TR" altLang="tr-TR">
                <a:latin typeface="Andalus" pitchFamily="18" charset="0"/>
                <a:cs typeface="Andalus" pitchFamily="18" charset="0"/>
              </a:rPr>
              <a:t> </a:t>
            </a:r>
            <a:endParaRPr lang="tr-TR" altLang="tr-TR"/>
          </a:p>
        </p:txBody>
      </p:sp>
      <p:pic>
        <p:nvPicPr>
          <p:cNvPr id="7170" name="Picture 2" descr="Tebriz'in mavi camisi: Gök Mescid - Seyahat haber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382000" cy="463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9384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5.media.tumblr.com/tumblr_lwsygcpTgL1qzu5fbo1_500.png">
            <a:extLst>
              <a:ext uri="{FF2B5EF4-FFF2-40B4-BE49-F238E27FC236}">
                <a16:creationId xmlns="" xmlns:a16="http://schemas.microsoft.com/office/drawing/2014/main" id="{C6252C46-B12F-4FC4-9A18-C2B940B64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562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2 Dikdörtgen">
            <a:extLst>
              <a:ext uri="{FF2B5EF4-FFF2-40B4-BE49-F238E27FC236}">
                <a16:creationId xmlns="" xmlns:a16="http://schemas.microsoft.com/office/drawing/2014/main" id="{067A088E-02C2-4FD4-9EB3-F0B9946BB725}"/>
              </a:ext>
            </a:extLst>
          </p:cNvPr>
          <p:cNvSpPr>
            <a:spLocks noChangeArrowheads="1"/>
          </p:cNvSpPr>
          <p:nvPr/>
        </p:nvSpPr>
        <p:spPr bwMode="auto">
          <a:xfrm>
            <a:off x="1676400" y="609600"/>
            <a:ext cx="427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i="1"/>
              <a:t>Blue Mosque</a:t>
            </a:r>
            <a:r>
              <a:rPr lang="tr-TR" altLang="tr-TR"/>
              <a:t>, Tabriz, Iran, c.1890-1900.</a:t>
            </a:r>
          </a:p>
        </p:txBody>
      </p:sp>
    </p:spTree>
    <p:extLst>
      <p:ext uri="{BB962C8B-B14F-4D97-AF65-F5344CB8AC3E}">
        <p14:creationId xmlns:p14="http://schemas.microsoft.com/office/powerpoint/2010/main" val="619209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briz Gezilecek Yerler | Gezginin Ayak İz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32" y="1094577"/>
            <a:ext cx="7762016" cy="517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971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5">
            <a:extLst>
              <a:ext uri="{FF2B5EF4-FFF2-40B4-BE49-F238E27FC236}">
                <a16:creationId xmlns="" xmlns:a16="http://schemas.microsoft.com/office/drawing/2014/main" id="{477CC9A3-65BC-460C-9D77-D874D750C0C1}"/>
              </a:ext>
            </a:extLst>
          </p:cNvPr>
          <p:cNvSpPr txBox="1">
            <a:spLocks noChangeArrowheads="1"/>
          </p:cNvSpPr>
          <p:nvPr/>
        </p:nvSpPr>
        <p:spPr bwMode="auto">
          <a:xfrm>
            <a:off x="2743200" y="449263"/>
            <a:ext cx="3790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a:t>Van, Gevaş Halime Hatun Kümbedi</a:t>
            </a:r>
          </a:p>
        </p:txBody>
      </p:sp>
      <p:pic>
        <p:nvPicPr>
          <p:cNvPr id="3" name="Resim 2">
            <a:extLst>
              <a:ext uri="{FF2B5EF4-FFF2-40B4-BE49-F238E27FC236}">
                <a16:creationId xmlns="" xmlns:a16="http://schemas.microsoft.com/office/drawing/2014/main" id="{9C206BF2-5B2D-4C83-9A39-DC03A4048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1" y="1268759"/>
            <a:ext cx="7572110" cy="5245739"/>
          </a:xfrm>
          <a:prstGeom prst="rect">
            <a:avLst/>
          </a:prstGeom>
        </p:spPr>
      </p:pic>
    </p:spTree>
    <p:extLst>
      <p:ext uri="{BB962C8B-B14F-4D97-AF65-F5344CB8AC3E}">
        <p14:creationId xmlns:p14="http://schemas.microsoft.com/office/powerpoint/2010/main" val="20315219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8">
            <a:extLst>
              <a:ext uri="{FF2B5EF4-FFF2-40B4-BE49-F238E27FC236}"/>
            </a:extLst>
          </p:cNvPr>
          <p:cNvSpPr>
            <a:spLocks noChangeArrowheads="1"/>
          </p:cNvSpPr>
          <p:nvPr/>
        </p:nvSpPr>
        <p:spPr bwMode="auto">
          <a:xfrm>
            <a:off x="457200" y="1230313"/>
            <a:ext cx="8382000" cy="4340225"/>
          </a:xfrm>
          <a:prstGeom prst="rect">
            <a:avLst/>
          </a:prstGeom>
          <a:noFill/>
          <a:ln>
            <a:noFill/>
          </a:ln>
          <a:effectLst/>
          <a:extLst/>
        </p:spPr>
        <p:txBody>
          <a:bodyPr anchor="ctr">
            <a:spAutoFit/>
          </a:bodyPr>
          <a:lstStyle/>
          <a:p>
            <a:pPr algn="ctr" eaLnBrk="1" hangingPunct="1">
              <a:defRPr/>
            </a:pPr>
            <a:r>
              <a:rPr lang="tr-TR" sz="5400" b="1" dirty="0">
                <a:solidFill>
                  <a:srgbClr val="C00000"/>
                </a:solidFill>
              </a:rPr>
              <a:t>Timurlular</a:t>
            </a:r>
            <a:r>
              <a:rPr lang="tr-TR" sz="5400" b="1" dirty="0">
                <a:solidFill>
                  <a:schemeClr val="accent6">
                    <a:lumMod val="75000"/>
                  </a:schemeClr>
                </a:solidFill>
              </a:rPr>
              <a:t> </a:t>
            </a:r>
          </a:p>
          <a:p>
            <a:pPr algn="ctr" eaLnBrk="1" hangingPunct="1">
              <a:defRPr/>
            </a:pPr>
            <a:r>
              <a:rPr lang="tr-TR" sz="3200" dirty="0">
                <a:solidFill>
                  <a:schemeClr val="accent6">
                    <a:lumMod val="75000"/>
                  </a:schemeClr>
                </a:solidFill>
              </a:rPr>
              <a:t>(1370-1507)</a:t>
            </a:r>
          </a:p>
          <a:p>
            <a:pPr algn="ctr" eaLnBrk="1" hangingPunct="1">
              <a:defRPr/>
            </a:pPr>
            <a:endParaRPr lang="tr-TR" sz="2000" dirty="0">
              <a:solidFill>
                <a:schemeClr val="tx2"/>
              </a:solidFill>
            </a:endParaRPr>
          </a:p>
          <a:p>
            <a:pPr algn="ctr" eaLnBrk="1" hangingPunct="1">
              <a:defRPr/>
            </a:pPr>
            <a:r>
              <a:rPr lang="tr-TR" sz="2000" dirty="0">
                <a:solidFill>
                  <a:schemeClr val="tx2"/>
                </a:solidFill>
              </a:rPr>
              <a:t>Ve</a:t>
            </a:r>
          </a:p>
          <a:p>
            <a:pPr algn="ctr" eaLnBrk="1" hangingPunct="1">
              <a:defRPr/>
            </a:pPr>
            <a:endParaRPr lang="tr-TR" sz="2000" dirty="0">
              <a:solidFill>
                <a:schemeClr val="tx2"/>
              </a:solidFill>
            </a:endParaRPr>
          </a:p>
          <a:p>
            <a:pPr algn="ctr" eaLnBrk="1" hangingPunct="1">
              <a:defRPr/>
            </a:pPr>
            <a:endParaRPr lang="tr-TR" sz="2000" dirty="0">
              <a:solidFill>
                <a:schemeClr val="tx2"/>
              </a:solidFill>
            </a:endParaRPr>
          </a:p>
          <a:p>
            <a:pPr algn="ctr" eaLnBrk="1" hangingPunct="1">
              <a:defRPr/>
            </a:pPr>
            <a:r>
              <a:rPr lang="tr-TR" sz="2800" b="1" dirty="0">
                <a:solidFill>
                  <a:srgbClr val="C00000"/>
                </a:solidFill>
              </a:rPr>
              <a:t>Timurlu Sonrası Hanlıklar</a:t>
            </a:r>
            <a:endParaRPr lang="tr-TR" sz="2800" dirty="0">
              <a:solidFill>
                <a:srgbClr val="C00000"/>
              </a:solidFill>
            </a:endParaRPr>
          </a:p>
          <a:p>
            <a:pPr algn="ctr" eaLnBrk="1" hangingPunct="1">
              <a:defRPr/>
            </a:pPr>
            <a:r>
              <a:rPr lang="tr-TR" sz="2800" b="1" dirty="0">
                <a:solidFill>
                  <a:schemeClr val="accent6">
                    <a:lumMod val="75000"/>
                  </a:schemeClr>
                </a:solidFill>
              </a:rPr>
              <a:t>Dönemi Mimarisi </a:t>
            </a:r>
          </a:p>
          <a:p>
            <a:pPr algn="ctr" eaLnBrk="1" hangingPunct="1">
              <a:defRPr/>
            </a:pPr>
            <a:endParaRPr lang="tr-TR" sz="5400" b="1" dirty="0">
              <a:solidFill>
                <a:schemeClr val="accent6">
                  <a:lumMod val="75000"/>
                </a:schemeClr>
              </a:solidFill>
            </a:endParaRPr>
          </a:p>
        </p:txBody>
      </p:sp>
    </p:spTree>
    <p:extLst>
      <p:ext uri="{BB962C8B-B14F-4D97-AF65-F5344CB8AC3E}">
        <p14:creationId xmlns:p14="http://schemas.microsoft.com/office/powerpoint/2010/main" val="458110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kdörtgen 1"/>
          <p:cNvSpPr>
            <a:spLocks noChangeArrowheads="1"/>
          </p:cNvSpPr>
          <p:nvPr/>
        </p:nvSpPr>
        <p:spPr bwMode="auto">
          <a:xfrm>
            <a:off x="2915816" y="400334"/>
            <a:ext cx="2433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sz="3600" b="1" dirty="0">
                <a:solidFill>
                  <a:srgbClr val="C00000"/>
                </a:solidFill>
              </a:rPr>
              <a:t>Timurlular</a:t>
            </a:r>
            <a:endParaRPr lang="tr-TR" altLang="tr-TR" sz="3600" dirty="0"/>
          </a:p>
        </p:txBody>
      </p:sp>
      <p:pic>
        <p:nvPicPr>
          <p:cNvPr id="7171" name="Picture 4" descr="Timurid Empire (Büyük Timur İmparatorluğu) | Bayrak, Türkler, Tarihç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854" y="1196752"/>
            <a:ext cx="2327920" cy="155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212977"/>
            <a:ext cx="384042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655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extLst>
          </p:cNvPr>
          <p:cNvSpPr>
            <a:spLocks noChangeArrowheads="1"/>
          </p:cNvSpPr>
          <p:nvPr/>
        </p:nvSpPr>
        <p:spPr bwMode="auto">
          <a:xfrm>
            <a:off x="390690" y="116632"/>
            <a:ext cx="8501790" cy="2677656"/>
          </a:xfrm>
          <a:prstGeom prst="rect">
            <a:avLst/>
          </a:prstGeom>
          <a:noFill/>
          <a:ln>
            <a:noFill/>
          </a:ln>
          <a:effectLst/>
          <a:extLst/>
        </p:spPr>
        <p:txBody>
          <a:bodyPr wrap="square">
            <a:spAutoFit/>
          </a:bodyPr>
          <a:lstStyle/>
          <a:p>
            <a:pPr eaLnBrk="1" hangingPunct="1">
              <a:defRPr/>
            </a:pPr>
            <a:r>
              <a:rPr lang="tr-TR" sz="2800" dirty="0">
                <a:solidFill>
                  <a:srgbClr val="FF0000"/>
                </a:solidFill>
              </a:rPr>
              <a:t>    TARİHÇE</a:t>
            </a:r>
          </a:p>
          <a:p>
            <a:pPr eaLnBrk="1" hangingPunct="1">
              <a:defRPr/>
            </a:pPr>
            <a:endParaRPr lang="tr-TR" sz="2800" dirty="0"/>
          </a:p>
          <a:p>
            <a:pPr marL="457200" indent="-457200">
              <a:buFont typeface="Wingdings" pitchFamily="2" charset="2"/>
              <a:buChar char="Ø"/>
              <a:defRPr/>
            </a:pPr>
            <a:r>
              <a:rPr lang="tr-TR" sz="2800" dirty="0" smtClean="0">
                <a:solidFill>
                  <a:srgbClr val="FF0000"/>
                </a:solidFill>
              </a:rPr>
              <a:t>Timur</a:t>
            </a:r>
            <a:r>
              <a:rPr lang="tr-TR" sz="2800" dirty="0" smtClean="0"/>
              <a:t>,  </a:t>
            </a:r>
            <a:r>
              <a:rPr lang="tr-TR" sz="2800" dirty="0" smtClean="0">
                <a:latin typeface="Arial" panose="020B0604020202020204" pitchFamily="34" charset="0"/>
                <a:cs typeface="Arial" panose="020B0604020202020204" pitchFamily="34" charset="0"/>
              </a:rPr>
              <a:t>1336’</a:t>
            </a:r>
            <a:r>
              <a:rPr lang="tr-TR" sz="2800" dirty="0" smtClean="0"/>
              <a:t>da </a:t>
            </a:r>
            <a:r>
              <a:rPr lang="tr-TR" sz="2800" dirty="0" err="1" smtClean="0"/>
              <a:t>Maveraünnehir</a:t>
            </a:r>
            <a:r>
              <a:rPr lang="tr-TR" sz="2800" dirty="0"/>
              <a:t> </a:t>
            </a:r>
            <a:r>
              <a:rPr lang="tr-TR" sz="2800" dirty="0" smtClean="0"/>
              <a:t>bölgesinde </a:t>
            </a:r>
            <a:r>
              <a:rPr lang="tr-TR" sz="2800" dirty="0"/>
              <a:t>Keş şehrinde </a:t>
            </a:r>
            <a:r>
              <a:rPr lang="tr-TR" sz="2800" dirty="0" smtClean="0"/>
              <a:t>doğmuştur. Çağatay </a:t>
            </a:r>
            <a:r>
              <a:rPr lang="tr-TR" sz="2800" dirty="0" err="1"/>
              <a:t>Hanlığı’ndaki</a:t>
            </a:r>
            <a:r>
              <a:rPr lang="tr-TR" sz="2800" dirty="0"/>
              <a:t> otorite boşluğundan faydalanarak 1370 tarihinde kendi hakimiyetini kurmuştur.</a:t>
            </a:r>
          </a:p>
        </p:txBody>
      </p:sp>
      <p:pic>
        <p:nvPicPr>
          <p:cNvPr id="82946" name="Picture 2" descr="MÂVERÂÜNNEHİR - TDV İslâm Ansiklopedi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082320"/>
            <a:ext cx="6231950" cy="353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07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1"/>
          <p:cNvSpPr>
            <a:spLocks noChangeArrowheads="1"/>
          </p:cNvSpPr>
          <p:nvPr/>
        </p:nvSpPr>
        <p:spPr bwMode="auto">
          <a:xfrm>
            <a:off x="467544" y="0"/>
            <a:ext cx="800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lgn="just" eaLnBrk="1" hangingPunct="1">
              <a:spcBef>
                <a:spcPct val="0"/>
              </a:spcBef>
              <a:buClrTx/>
              <a:buSzTx/>
              <a:buFont typeface="Wingdings" pitchFamily="2" charset="2"/>
              <a:buChar char="Ø"/>
            </a:pPr>
            <a:endParaRPr lang="tr-TR" altLang="tr-TR" dirty="0">
              <a:latin typeface="+mj-lt"/>
            </a:endParaRPr>
          </a:p>
          <a:p>
            <a:pPr algn="just" eaLnBrk="1" hangingPunct="1">
              <a:spcBef>
                <a:spcPct val="0"/>
              </a:spcBef>
              <a:buClrTx/>
              <a:buSzTx/>
              <a:buFont typeface="Wingdings" pitchFamily="2" charset="2"/>
              <a:buChar char="Ø"/>
            </a:pPr>
            <a:r>
              <a:rPr lang="tr-TR" altLang="tr-TR" dirty="0">
                <a:latin typeface="+mj-lt"/>
              </a:rPr>
              <a:t>Yaptığı savaşların birinde ayağından yaralanıp sakatlandığı için </a:t>
            </a:r>
            <a:r>
              <a:rPr lang="tr-TR" altLang="tr-TR" dirty="0">
                <a:solidFill>
                  <a:srgbClr val="FF0000"/>
                </a:solidFill>
                <a:latin typeface="+mj-lt"/>
              </a:rPr>
              <a:t>Aksak Timur </a:t>
            </a:r>
            <a:r>
              <a:rPr lang="tr-TR" altLang="tr-TR" dirty="0">
                <a:latin typeface="+mj-lt"/>
              </a:rPr>
              <a:t>olarak anılmıştır.</a:t>
            </a:r>
          </a:p>
        </p:txBody>
      </p:sp>
      <p:pic>
        <p:nvPicPr>
          <p:cNvPr id="9219" name="Picture 8" descr="İbn Haldun ve Timur'un konuşmalarını tasvir eden bir minyatü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738" y="1981200"/>
            <a:ext cx="67087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Dikdörtgen 2"/>
          <p:cNvSpPr>
            <a:spLocks noChangeArrowheads="1"/>
          </p:cNvSpPr>
          <p:nvPr/>
        </p:nvSpPr>
        <p:spPr bwMode="auto">
          <a:xfrm>
            <a:off x="1287463" y="5927725"/>
            <a:ext cx="701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a:t>İbn Haldun ve Timur'un konuşmalarını tasvir eden bir minyatür.</a:t>
            </a:r>
          </a:p>
        </p:txBody>
      </p:sp>
    </p:spTree>
    <p:extLst>
      <p:ext uri="{BB962C8B-B14F-4D97-AF65-F5344CB8AC3E}">
        <p14:creationId xmlns:p14="http://schemas.microsoft.com/office/powerpoint/2010/main" val="3388303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ikdörtgen 1"/>
          <p:cNvSpPr>
            <a:spLocks noChangeArrowheads="1"/>
          </p:cNvSpPr>
          <p:nvPr/>
        </p:nvSpPr>
        <p:spPr bwMode="auto">
          <a:xfrm>
            <a:off x="304800" y="506413"/>
            <a:ext cx="5029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 typeface="Wingdings" pitchFamily="2" charset="2"/>
              <a:buChar char="Ø"/>
            </a:pPr>
            <a:r>
              <a:rPr lang="tr-TR" altLang="tr-TR" dirty="0" smtClean="0">
                <a:latin typeface="+mj-lt"/>
              </a:rPr>
              <a:t>1402 </a:t>
            </a:r>
            <a:r>
              <a:rPr lang="tr-TR" altLang="tr-TR" dirty="0">
                <a:latin typeface="+mj-lt"/>
              </a:rPr>
              <a:t>de Osmanlılarla yaptığı </a:t>
            </a:r>
            <a:r>
              <a:rPr lang="tr-TR" altLang="tr-TR" dirty="0">
                <a:solidFill>
                  <a:srgbClr val="FF0000"/>
                </a:solidFill>
                <a:latin typeface="+mj-lt"/>
              </a:rPr>
              <a:t>Ankara Muharebesin</a:t>
            </a:r>
            <a:r>
              <a:rPr lang="tr-TR" altLang="tr-TR" dirty="0">
                <a:latin typeface="+mj-lt"/>
              </a:rPr>
              <a:t>i kazanıp Anadolu Türk birliğinin dağılmasına neden </a:t>
            </a:r>
            <a:r>
              <a:rPr lang="tr-TR" altLang="tr-TR" dirty="0" smtClean="0">
                <a:latin typeface="+mj-lt"/>
              </a:rPr>
              <a:t>olmuştur. </a:t>
            </a:r>
          </a:p>
          <a:p>
            <a:pPr eaLnBrk="1" hangingPunct="1">
              <a:spcBef>
                <a:spcPct val="0"/>
              </a:spcBef>
              <a:buClrTx/>
              <a:buSzTx/>
              <a:buFont typeface="Wingdings" pitchFamily="2" charset="2"/>
              <a:buChar char="Ø"/>
            </a:pPr>
            <a:endParaRPr lang="tr-TR" altLang="tr-TR" dirty="0" smtClean="0">
              <a:latin typeface="+mj-lt"/>
            </a:endParaRPr>
          </a:p>
          <a:p>
            <a:pPr eaLnBrk="1" hangingPunct="1">
              <a:spcBef>
                <a:spcPct val="0"/>
              </a:spcBef>
              <a:buClrTx/>
              <a:buSzTx/>
              <a:buFont typeface="Wingdings" pitchFamily="2" charset="2"/>
              <a:buChar char="Ø"/>
            </a:pPr>
            <a:r>
              <a:rPr lang="tr-TR" altLang="tr-TR" dirty="0" smtClean="0">
                <a:latin typeface="+mj-lt"/>
              </a:rPr>
              <a:t> </a:t>
            </a:r>
            <a:r>
              <a:rPr lang="tr-TR" altLang="tr-TR" dirty="0">
                <a:latin typeface="+mj-lt"/>
              </a:rPr>
              <a:t>Timur’un 1405 yılında ölümünden sonra </a:t>
            </a:r>
            <a:r>
              <a:rPr lang="tr-TR" altLang="tr-TR" dirty="0" smtClean="0">
                <a:latin typeface="+mj-lt"/>
              </a:rPr>
              <a:t>oğlu </a:t>
            </a:r>
            <a:r>
              <a:rPr lang="tr-TR" altLang="tr-TR" dirty="0" err="1">
                <a:solidFill>
                  <a:srgbClr val="C00000"/>
                </a:solidFill>
                <a:latin typeface="+mj-lt"/>
              </a:rPr>
              <a:t>Şahruh</a:t>
            </a:r>
            <a:r>
              <a:rPr lang="tr-TR" altLang="tr-TR" dirty="0">
                <a:latin typeface="+mj-lt"/>
              </a:rPr>
              <a:t>, hükümet merkezini Semerkant’tan </a:t>
            </a:r>
            <a:r>
              <a:rPr lang="tr-TR" altLang="tr-TR" dirty="0" err="1">
                <a:latin typeface="+mj-lt"/>
              </a:rPr>
              <a:t>Herat’a</a:t>
            </a:r>
            <a:r>
              <a:rPr lang="tr-TR" altLang="tr-TR" dirty="0">
                <a:latin typeface="+mj-lt"/>
              </a:rPr>
              <a:t> nakletmiştir. </a:t>
            </a:r>
          </a:p>
        </p:txBody>
      </p:sp>
      <p:pic>
        <p:nvPicPr>
          <p:cNvPr id="10243" name="Picture 4" descr="Şâhruh’un Baysungur albümü içindeki Uygurca şeceresinde bulunan tasvirî bir res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908720"/>
            <a:ext cx="3048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Dikdörtgen 1"/>
          <p:cNvSpPr>
            <a:spLocks noChangeArrowheads="1"/>
          </p:cNvSpPr>
          <p:nvPr/>
        </p:nvSpPr>
        <p:spPr bwMode="auto">
          <a:xfrm>
            <a:off x="5715000" y="4941168"/>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dirty="0" err="1"/>
              <a:t>Şâhruh’un</a:t>
            </a:r>
            <a:r>
              <a:rPr lang="tr-TR" altLang="tr-TR" dirty="0"/>
              <a:t> Baysungur albümü içindeki Uygurca şeceresinde bulunan tasvirî bir resmi</a:t>
            </a:r>
          </a:p>
        </p:txBody>
      </p:sp>
    </p:spTree>
    <p:extLst>
      <p:ext uri="{BB962C8B-B14F-4D97-AF65-F5344CB8AC3E}">
        <p14:creationId xmlns:p14="http://schemas.microsoft.com/office/powerpoint/2010/main" val="3363178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457200" y="1171704"/>
            <a:ext cx="42672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 typeface="Wingdings" pitchFamily="2" charset="2"/>
              <a:buChar char="Ø"/>
            </a:pPr>
            <a:r>
              <a:rPr lang="tr-TR" altLang="tr-TR" dirty="0" err="1">
                <a:latin typeface="+mj-lt"/>
              </a:rPr>
              <a:t>Şahruh’un</a:t>
            </a:r>
            <a:r>
              <a:rPr lang="tr-TR" altLang="tr-TR" dirty="0">
                <a:latin typeface="+mj-lt"/>
              </a:rPr>
              <a:t> ölümü üzerine, tahta oğlu ünlü bilgin ve astronom </a:t>
            </a:r>
            <a:r>
              <a:rPr lang="tr-TR" altLang="tr-TR" dirty="0">
                <a:solidFill>
                  <a:srgbClr val="FF0000"/>
                </a:solidFill>
                <a:latin typeface="+mj-lt"/>
              </a:rPr>
              <a:t>Uluğ Bey </a:t>
            </a:r>
            <a:r>
              <a:rPr lang="tr-TR" altLang="tr-TR" dirty="0">
                <a:latin typeface="+mj-lt"/>
              </a:rPr>
              <a:t>geçmiştir.</a:t>
            </a:r>
          </a:p>
          <a:p>
            <a:pPr algn="justLow" eaLnBrk="1" hangingPunct="1">
              <a:spcBef>
                <a:spcPct val="0"/>
              </a:spcBef>
              <a:buClrTx/>
              <a:buSzTx/>
              <a:buFont typeface="Wingdings" pitchFamily="2" charset="2"/>
              <a:buChar char="Ø"/>
            </a:pPr>
            <a:endParaRPr lang="tr-TR" altLang="tr-TR" dirty="0">
              <a:latin typeface="+mj-lt"/>
            </a:endParaRPr>
          </a:p>
          <a:p>
            <a:pPr algn="justLow" eaLnBrk="1" hangingPunct="1">
              <a:spcBef>
                <a:spcPct val="0"/>
              </a:spcBef>
              <a:buClrTx/>
              <a:buSzTx/>
              <a:buFont typeface="Wingdings" pitchFamily="2" charset="2"/>
              <a:buChar char="Ø"/>
            </a:pPr>
            <a:endParaRPr lang="tr-TR" altLang="tr-TR" dirty="0">
              <a:latin typeface="+mj-lt"/>
            </a:endParaRPr>
          </a:p>
          <a:p>
            <a:pPr eaLnBrk="1" hangingPunct="1">
              <a:spcBef>
                <a:spcPct val="0"/>
              </a:spcBef>
              <a:buClrTx/>
              <a:buSzTx/>
              <a:buFont typeface="Wingdings" pitchFamily="2" charset="2"/>
              <a:buChar char="Ø"/>
            </a:pPr>
            <a:r>
              <a:rPr lang="tr-TR" altLang="tr-TR" dirty="0">
                <a:latin typeface="+mj-lt"/>
              </a:rPr>
              <a:t>Uluğ Bey’den sonra ülke ciddi </a:t>
            </a:r>
            <a:r>
              <a:rPr lang="tr-TR" altLang="tr-TR" dirty="0" err="1">
                <a:latin typeface="+mj-lt"/>
              </a:rPr>
              <a:t>karşıklıklara</a:t>
            </a:r>
            <a:r>
              <a:rPr lang="tr-TR" altLang="tr-TR" dirty="0">
                <a:latin typeface="+mj-lt"/>
              </a:rPr>
              <a:t> sahne olmuştur. </a:t>
            </a:r>
          </a:p>
          <a:p>
            <a:pPr algn="justLow" eaLnBrk="1" hangingPunct="1">
              <a:spcBef>
                <a:spcPct val="0"/>
              </a:spcBef>
              <a:buClrTx/>
              <a:buSzTx/>
              <a:buFont typeface="Wingdings" pitchFamily="2" charset="2"/>
              <a:buChar char="Ø"/>
            </a:pPr>
            <a:endParaRPr lang="tr-TR" altLang="tr-TR" dirty="0">
              <a:latin typeface="+mj-lt"/>
            </a:endParaRPr>
          </a:p>
          <a:p>
            <a:pPr algn="justLow" eaLnBrk="1" hangingPunct="1">
              <a:spcBef>
                <a:spcPct val="0"/>
              </a:spcBef>
              <a:buClrTx/>
              <a:buSzTx/>
              <a:buFont typeface="Wingdings" pitchFamily="2" charset="2"/>
              <a:buChar char="Ø"/>
            </a:pPr>
            <a:endParaRPr lang="tr-TR" altLang="tr-TR" dirty="0">
              <a:latin typeface="+mj-lt"/>
            </a:endParaRPr>
          </a:p>
        </p:txBody>
      </p:sp>
      <p:pic>
        <p:nvPicPr>
          <p:cNvPr id="11267" name="Picture 8" descr="Uluğ Bey kimdir? Uluğ Bey'in hayatı ve yaptığı çalışmalar | AstronomiE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36957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359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Quwwat al-Islam Masjid (13)">
            <a:hlinkClick r:id="rId2" tooltip="Quwwat al-Islam Masjid (13) by Prof. Mortel"/>
          </p:cNvPr>
          <p:cNvPicPr>
            <a:picLocks noChangeAspect="1" noChangeArrowheads="1"/>
          </p:cNvPicPr>
          <p:nvPr/>
        </p:nvPicPr>
        <p:blipFill>
          <a:blip r:embed="rId3"/>
          <a:srcRect/>
          <a:stretch>
            <a:fillRect/>
          </a:stretch>
        </p:blipFill>
        <p:spPr bwMode="auto">
          <a:xfrm>
            <a:off x="1187624" y="1107596"/>
            <a:ext cx="6524228" cy="4893171"/>
          </a:xfrm>
          <a:prstGeom prst="rect">
            <a:avLst/>
          </a:prstGeom>
          <a:noFill/>
        </p:spPr>
      </p:pic>
      <p:sp>
        <p:nvSpPr>
          <p:cNvPr id="3" name="2 Dikdörtgen"/>
          <p:cNvSpPr/>
          <p:nvPr/>
        </p:nvSpPr>
        <p:spPr>
          <a:xfrm>
            <a:off x="2928926" y="214290"/>
            <a:ext cx="1992853" cy="369332"/>
          </a:xfrm>
          <a:prstGeom prst="rect">
            <a:avLst/>
          </a:prstGeom>
        </p:spPr>
        <p:txBody>
          <a:bodyPr wrap="none">
            <a:spAutoFit/>
          </a:bodyPr>
          <a:lstStyle/>
          <a:p>
            <a:r>
              <a:rPr lang="tr-TR" b="1" i="1" dirty="0">
                <a:latin typeface="Arial" pitchFamily="34" charset="0"/>
                <a:cs typeface="Arial" pitchFamily="34" charset="0"/>
              </a:rPr>
              <a:t>QUTB MOSQUE </a:t>
            </a:r>
            <a:endParaRPr lang="tr-T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609600" y="990273"/>
            <a:ext cx="3429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spcBef>
                <a:spcPct val="0"/>
              </a:spcBef>
              <a:buClrTx/>
              <a:buSzTx/>
              <a:buFont typeface="Wingdings" pitchFamily="2" charset="2"/>
              <a:buChar char="Ø"/>
            </a:pPr>
            <a:r>
              <a:rPr lang="tr-TR" altLang="tr-TR" dirty="0">
                <a:latin typeface="+mj-lt"/>
              </a:rPr>
              <a:t>Timurlu Devleti </a:t>
            </a:r>
            <a:r>
              <a:rPr lang="tr-TR" altLang="tr-TR" dirty="0" smtClean="0">
                <a:solidFill>
                  <a:srgbClr val="FF0000"/>
                </a:solidFill>
                <a:latin typeface="+mj-lt"/>
              </a:rPr>
              <a:t>Hüseyin </a:t>
            </a:r>
            <a:r>
              <a:rPr lang="tr-TR" altLang="tr-TR" dirty="0">
                <a:solidFill>
                  <a:srgbClr val="FF0000"/>
                </a:solidFill>
                <a:latin typeface="+mj-lt"/>
              </a:rPr>
              <a:t>Baykara </a:t>
            </a:r>
            <a:r>
              <a:rPr lang="tr-TR" altLang="tr-TR" dirty="0">
                <a:latin typeface="+mj-lt"/>
              </a:rPr>
              <a:t>ile bir süre daha Horasan topraklarında devam </a:t>
            </a:r>
            <a:r>
              <a:rPr lang="tr-TR" altLang="tr-TR" dirty="0" smtClean="0">
                <a:latin typeface="+mj-lt"/>
              </a:rPr>
              <a:t>etmiş, 1507 </a:t>
            </a:r>
            <a:r>
              <a:rPr lang="tr-TR" altLang="tr-TR" dirty="0">
                <a:latin typeface="+mj-lt"/>
              </a:rPr>
              <a:t>yılında </a:t>
            </a:r>
            <a:r>
              <a:rPr lang="tr-TR" altLang="tr-TR" dirty="0">
                <a:solidFill>
                  <a:srgbClr val="FF0000"/>
                </a:solidFill>
                <a:latin typeface="+mj-lt"/>
              </a:rPr>
              <a:t>Özbekler</a:t>
            </a:r>
            <a:r>
              <a:rPr lang="tr-TR" altLang="tr-TR" dirty="0">
                <a:latin typeface="+mj-lt"/>
              </a:rPr>
              <a:t> tarafından yıkılmıştır. </a:t>
            </a:r>
          </a:p>
        </p:txBody>
      </p:sp>
      <p:pic>
        <p:nvPicPr>
          <p:cNvPr id="12291" name="Picture 4" descr="HÜSEYİN BAYKARA - TDV İslâm Ansiklopedi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295400"/>
            <a:ext cx="28194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374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extLst>
          </p:cNvPr>
          <p:cNvSpPr>
            <a:spLocks noChangeArrowheads="1"/>
          </p:cNvSpPr>
          <p:nvPr/>
        </p:nvSpPr>
        <p:spPr bwMode="auto">
          <a:xfrm>
            <a:off x="609600" y="837293"/>
            <a:ext cx="7772400" cy="4401205"/>
          </a:xfrm>
          <a:prstGeom prst="rect">
            <a:avLst/>
          </a:prstGeom>
          <a:noFill/>
          <a:ln>
            <a:noFill/>
          </a:ln>
          <a:effectLst/>
          <a:extLst/>
        </p:spPr>
        <p:txBody>
          <a:bodyPr anchor="ctr">
            <a:spAutoFit/>
          </a:bodyPr>
          <a:lstStyle/>
          <a:p>
            <a:pPr algn="justLow" eaLnBrk="1" hangingPunct="1">
              <a:defRPr/>
            </a:pPr>
            <a:endParaRPr lang="tr-TR" sz="2800" dirty="0"/>
          </a:p>
          <a:p>
            <a:pPr algn="justLow" eaLnBrk="1" hangingPunct="1">
              <a:defRPr/>
            </a:pPr>
            <a:r>
              <a:rPr lang="tr-TR" sz="2800" b="1" dirty="0">
                <a:solidFill>
                  <a:srgbClr val="FF0000"/>
                </a:solidFill>
              </a:rPr>
              <a:t>    MİMARİ</a:t>
            </a:r>
          </a:p>
          <a:p>
            <a:pPr algn="justLow" eaLnBrk="1" hangingPunct="1">
              <a:defRPr/>
            </a:pPr>
            <a:endParaRPr lang="tr-TR" sz="2800" b="1" dirty="0">
              <a:solidFill>
                <a:schemeClr val="accent2"/>
              </a:solidFill>
            </a:endParaRPr>
          </a:p>
          <a:p>
            <a:pPr marL="457200" indent="-457200" algn="justLow" eaLnBrk="1" hangingPunct="1">
              <a:buFont typeface="Wingdings" pitchFamily="2" charset="2"/>
              <a:buChar char="Ø"/>
              <a:defRPr/>
            </a:pPr>
            <a:r>
              <a:rPr lang="tr-TR" sz="2800" dirty="0" smtClean="0"/>
              <a:t>Timurlular </a:t>
            </a:r>
            <a:r>
              <a:rPr lang="tr-TR" sz="2800" dirty="0"/>
              <a:t>zamanında başkent </a:t>
            </a:r>
            <a:r>
              <a:rPr lang="tr-TR" sz="2800" dirty="0">
                <a:solidFill>
                  <a:srgbClr val="FF0000"/>
                </a:solidFill>
              </a:rPr>
              <a:t>Semerkant</a:t>
            </a:r>
            <a:r>
              <a:rPr lang="tr-TR" sz="2800" dirty="0"/>
              <a:t> abidevî </a:t>
            </a:r>
            <a:r>
              <a:rPr lang="tr-TR" sz="2800" dirty="0" smtClean="0"/>
              <a:t>nitelikte çok </a:t>
            </a:r>
            <a:r>
              <a:rPr lang="tr-TR" sz="2800" dirty="0"/>
              <a:t>sayıda eserle donatılmıştır. </a:t>
            </a:r>
          </a:p>
          <a:p>
            <a:pPr marL="457200" indent="-457200" algn="justLow" eaLnBrk="1" hangingPunct="1">
              <a:buFont typeface="Wingdings" pitchFamily="2" charset="2"/>
              <a:buChar char="Ø"/>
              <a:defRPr/>
            </a:pPr>
            <a:endParaRPr lang="tr-TR" sz="2800" dirty="0"/>
          </a:p>
          <a:p>
            <a:pPr marL="457200" indent="-457200" algn="justLow" eaLnBrk="1" hangingPunct="1">
              <a:buFont typeface="Wingdings" pitchFamily="2" charset="2"/>
              <a:buChar char="Ø"/>
              <a:defRPr/>
            </a:pPr>
            <a:endParaRPr lang="tr-TR" sz="2800" dirty="0"/>
          </a:p>
          <a:p>
            <a:pPr marL="457200" indent="-457200" algn="justLow" eaLnBrk="1" hangingPunct="1">
              <a:buFont typeface="Wingdings" pitchFamily="2" charset="2"/>
              <a:buChar char="Ø"/>
              <a:defRPr/>
            </a:pPr>
            <a:r>
              <a:rPr lang="tr-TR" sz="2800" dirty="0"/>
              <a:t>Fakat </a:t>
            </a:r>
            <a:r>
              <a:rPr lang="tr-TR" sz="2800" dirty="0">
                <a:solidFill>
                  <a:srgbClr val="FF0000"/>
                </a:solidFill>
              </a:rPr>
              <a:t>ne yazık </a:t>
            </a:r>
            <a:r>
              <a:rPr lang="tr-TR" sz="2800" dirty="0"/>
              <a:t>ki, bu eserlerden sadece bir kısmı </a:t>
            </a:r>
            <a:r>
              <a:rPr lang="tr-TR" sz="2800" dirty="0">
                <a:solidFill>
                  <a:srgbClr val="FF0000"/>
                </a:solidFill>
              </a:rPr>
              <a:t>harap</a:t>
            </a:r>
            <a:r>
              <a:rPr lang="tr-TR" sz="2800" dirty="0"/>
              <a:t> </a:t>
            </a:r>
            <a:r>
              <a:rPr lang="tr-TR" sz="2800" dirty="0" smtClean="0"/>
              <a:t>halde </a:t>
            </a:r>
            <a:r>
              <a:rPr lang="tr-TR" sz="2800" dirty="0"/>
              <a:t>ayakta kalabilmiştir. </a:t>
            </a:r>
          </a:p>
        </p:txBody>
      </p:sp>
    </p:spTree>
    <p:extLst>
      <p:ext uri="{BB962C8B-B14F-4D97-AF65-F5344CB8AC3E}">
        <p14:creationId xmlns:p14="http://schemas.microsoft.com/office/powerpoint/2010/main" val="2437920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extLst>
          </p:cNvPr>
          <p:cNvSpPr>
            <a:spLocks noChangeArrowheads="1"/>
          </p:cNvSpPr>
          <p:nvPr/>
        </p:nvSpPr>
        <p:spPr bwMode="auto">
          <a:xfrm>
            <a:off x="620713" y="838200"/>
            <a:ext cx="7848600" cy="3970318"/>
          </a:xfrm>
          <a:prstGeom prst="rect">
            <a:avLst/>
          </a:prstGeom>
          <a:noFill/>
          <a:ln>
            <a:noFill/>
          </a:ln>
          <a:effectLst/>
          <a:extLst/>
        </p:spPr>
        <p:txBody>
          <a:bodyPr>
            <a:spAutoFit/>
          </a:bodyPr>
          <a:lstStyle/>
          <a:p>
            <a:pPr marL="457200" indent="-457200" algn="just" eaLnBrk="1" hangingPunct="1">
              <a:buFont typeface="Wingdings" pitchFamily="2" charset="2"/>
              <a:buChar char="Ø"/>
              <a:defRPr/>
            </a:pPr>
            <a:r>
              <a:rPr lang="tr-TR" sz="2800" dirty="0">
                <a:solidFill>
                  <a:srgbClr val="FF0000"/>
                </a:solidFill>
              </a:rPr>
              <a:t>Özellikleri</a:t>
            </a:r>
            <a:r>
              <a:rPr lang="tr-TR" sz="2800" dirty="0"/>
              <a:t>:</a:t>
            </a:r>
          </a:p>
          <a:p>
            <a:pPr marL="457200" indent="-457200" algn="just" eaLnBrk="1" hangingPunct="1">
              <a:buFont typeface="Wingdings" pitchFamily="2" charset="2"/>
              <a:buChar char="Ø"/>
              <a:defRPr/>
            </a:pPr>
            <a:endParaRPr lang="tr-TR" sz="2800" dirty="0"/>
          </a:p>
          <a:p>
            <a:pPr marL="457200" indent="-457200" algn="just" eaLnBrk="1" hangingPunct="1">
              <a:buFont typeface="Wingdings" pitchFamily="2" charset="2"/>
              <a:buChar char="Ø"/>
              <a:defRPr/>
            </a:pPr>
            <a:r>
              <a:rPr lang="tr-TR" sz="2800" dirty="0"/>
              <a:t>Timurlu dönemi mimarisinde ana yapı malzemesi </a:t>
            </a:r>
            <a:r>
              <a:rPr lang="tr-TR" sz="2800" dirty="0">
                <a:solidFill>
                  <a:srgbClr val="FF0000"/>
                </a:solidFill>
              </a:rPr>
              <a:t>tuğladır</a:t>
            </a:r>
            <a:r>
              <a:rPr lang="tr-TR" sz="2800" dirty="0" smtClean="0"/>
              <a:t>.</a:t>
            </a:r>
          </a:p>
          <a:p>
            <a:pPr marL="457200" indent="-457200" algn="just" eaLnBrk="1" hangingPunct="1">
              <a:buFont typeface="Wingdings" pitchFamily="2" charset="2"/>
              <a:buChar char="Ø"/>
              <a:defRPr/>
            </a:pPr>
            <a:endParaRPr lang="tr-TR" sz="2800" dirty="0"/>
          </a:p>
          <a:p>
            <a:pPr algn="just" eaLnBrk="1" hangingPunct="1">
              <a:defRPr/>
            </a:pPr>
            <a:r>
              <a:rPr lang="tr-TR" sz="2800" dirty="0"/>
              <a:t> </a:t>
            </a:r>
          </a:p>
          <a:p>
            <a:pPr marL="457200" indent="-457200" algn="just" eaLnBrk="1" hangingPunct="1">
              <a:buFont typeface="Wingdings" pitchFamily="2" charset="2"/>
              <a:buChar char="Ø"/>
              <a:defRPr/>
            </a:pPr>
            <a:r>
              <a:rPr lang="tr-TR" sz="2800" dirty="0"/>
              <a:t>Tezyinatta da büyük oranda </a:t>
            </a:r>
            <a:r>
              <a:rPr lang="tr-TR" sz="2800" dirty="0">
                <a:solidFill>
                  <a:srgbClr val="FF0000"/>
                </a:solidFill>
              </a:rPr>
              <a:t>sırlı </a:t>
            </a:r>
            <a:r>
              <a:rPr lang="tr-TR" sz="2800" dirty="0" smtClean="0">
                <a:solidFill>
                  <a:srgbClr val="FF0000"/>
                </a:solidFill>
              </a:rPr>
              <a:t>tuğla ve çini </a:t>
            </a:r>
            <a:r>
              <a:rPr lang="tr-TR" sz="2800" dirty="0"/>
              <a:t>kullanılmıştır. </a:t>
            </a:r>
          </a:p>
          <a:p>
            <a:pPr marL="457200" indent="-457200" algn="just" eaLnBrk="1" hangingPunct="1">
              <a:buFont typeface="Wingdings" pitchFamily="2" charset="2"/>
              <a:buChar char="Ø"/>
              <a:defRPr/>
            </a:pPr>
            <a:endParaRPr lang="tr-TR" sz="2800" dirty="0"/>
          </a:p>
        </p:txBody>
      </p:sp>
    </p:spTree>
    <p:extLst>
      <p:ext uri="{BB962C8B-B14F-4D97-AF65-F5344CB8AC3E}">
        <p14:creationId xmlns:p14="http://schemas.microsoft.com/office/powerpoint/2010/main" val="1780168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živatel Türk Sözü na Twitteru: „Gur-i Emir 🇺🇿 [Timurlu İmparatorluğu'nun  kurucusu Emir Timur'un Semerkant'taki türbesi ve buna bağlı olan külliy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64704"/>
            <a:ext cx="5839619" cy="452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Dikdörtgen 1"/>
          <p:cNvSpPr>
            <a:spLocks noChangeArrowheads="1"/>
          </p:cNvSpPr>
          <p:nvPr/>
        </p:nvSpPr>
        <p:spPr bwMode="auto">
          <a:xfrm>
            <a:off x="762000" y="5810250"/>
            <a:ext cx="7543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tr-TR" altLang="tr-TR"/>
              <a:t>Timurlu İmparatorluğu'nun kurucusu Emir Timur'un Semerkant'taki türbesi ve buna bağlı olan külliye.]</a:t>
            </a:r>
          </a:p>
        </p:txBody>
      </p:sp>
    </p:spTree>
    <p:extLst>
      <p:ext uri="{BB962C8B-B14F-4D97-AF65-F5344CB8AC3E}">
        <p14:creationId xmlns:p14="http://schemas.microsoft.com/office/powerpoint/2010/main" val="1881719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ikdörtgen 1"/>
          <p:cNvSpPr>
            <a:spLocks noChangeArrowheads="1"/>
          </p:cNvSpPr>
          <p:nvPr/>
        </p:nvSpPr>
        <p:spPr bwMode="auto">
          <a:xfrm>
            <a:off x="179512" y="548680"/>
            <a:ext cx="388778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spcBef>
                <a:spcPct val="0"/>
              </a:spcBef>
              <a:buClrTx/>
              <a:buSzTx/>
              <a:buFont typeface="Wingdings" pitchFamily="2" charset="2"/>
              <a:buChar char="Ø"/>
              <a:defRPr/>
            </a:pPr>
            <a:r>
              <a:rPr lang="tr-TR" altLang="tr-TR" dirty="0" smtClean="0">
                <a:latin typeface="+mn-lt"/>
              </a:rPr>
              <a:t>Timurlu mimarisi ana hatlarıyla Selçuklu geleneğini takip eden </a:t>
            </a:r>
            <a:r>
              <a:rPr lang="tr-TR" altLang="tr-TR" dirty="0" smtClean="0">
                <a:solidFill>
                  <a:srgbClr val="FF0000"/>
                </a:solidFill>
                <a:latin typeface="+mn-lt"/>
              </a:rPr>
              <a:t>İlhanlı mimarisinin </a:t>
            </a:r>
            <a:r>
              <a:rPr lang="tr-TR" altLang="tr-TR" dirty="0" smtClean="0">
                <a:latin typeface="+mn-lt"/>
              </a:rPr>
              <a:t>bir devamı niteliğindedir</a:t>
            </a:r>
            <a:r>
              <a:rPr lang="tr-TR" altLang="tr-TR" dirty="0">
                <a:latin typeface="+mn-lt"/>
              </a:rPr>
              <a:t>. </a:t>
            </a:r>
            <a:endParaRPr lang="tr-TR" altLang="tr-TR" dirty="0" smtClean="0">
              <a:latin typeface="+mn-lt"/>
            </a:endParaRPr>
          </a:p>
          <a:p>
            <a:pPr>
              <a:spcBef>
                <a:spcPct val="0"/>
              </a:spcBef>
              <a:buClrTx/>
              <a:buSzTx/>
              <a:buFont typeface="Wingdings" pitchFamily="2" charset="2"/>
              <a:buChar char="Ø"/>
              <a:defRPr/>
            </a:pPr>
            <a:endParaRPr lang="tr-TR" altLang="tr-TR" dirty="0">
              <a:latin typeface="+mn-lt"/>
            </a:endParaRPr>
          </a:p>
          <a:p>
            <a:pPr>
              <a:spcBef>
                <a:spcPct val="0"/>
              </a:spcBef>
              <a:buClrTx/>
              <a:buSzTx/>
              <a:buFont typeface="Wingdings" pitchFamily="2" charset="2"/>
              <a:buChar char="Ø"/>
              <a:defRPr/>
            </a:pPr>
            <a:r>
              <a:rPr lang="tr-TR" altLang="tr-TR" dirty="0" smtClean="0">
                <a:latin typeface="+mn-lt"/>
              </a:rPr>
              <a:t>Tezyinatta </a:t>
            </a:r>
            <a:r>
              <a:rPr lang="tr-TR" altLang="tr-TR" dirty="0" smtClean="0">
                <a:solidFill>
                  <a:srgbClr val="FF0000"/>
                </a:solidFill>
                <a:latin typeface="+mn-lt"/>
              </a:rPr>
              <a:t>hendesi </a:t>
            </a:r>
            <a:r>
              <a:rPr lang="tr-TR" altLang="tr-TR" dirty="0" smtClean="0">
                <a:latin typeface="+mn-lt"/>
              </a:rPr>
              <a:t>ve </a:t>
            </a:r>
            <a:r>
              <a:rPr lang="tr-TR" altLang="tr-TR" dirty="0" smtClean="0">
                <a:solidFill>
                  <a:srgbClr val="FF0000"/>
                </a:solidFill>
                <a:latin typeface="+mn-lt"/>
              </a:rPr>
              <a:t>bitkisel</a:t>
            </a:r>
            <a:r>
              <a:rPr lang="tr-TR" altLang="tr-TR" dirty="0" smtClean="0">
                <a:latin typeface="+mn-lt"/>
              </a:rPr>
              <a:t> motifler ile </a:t>
            </a:r>
            <a:r>
              <a:rPr lang="tr-TR" altLang="tr-TR" dirty="0" smtClean="0">
                <a:solidFill>
                  <a:srgbClr val="FF0000"/>
                </a:solidFill>
                <a:latin typeface="+mn-lt"/>
              </a:rPr>
              <a:t>yazı</a:t>
            </a:r>
            <a:r>
              <a:rPr lang="tr-TR" altLang="tr-TR" dirty="0" smtClean="0">
                <a:latin typeface="+mn-lt"/>
              </a:rPr>
              <a:t>, kullanılan unsurlardır. </a:t>
            </a:r>
          </a:p>
          <a:p>
            <a:pPr marL="0" indent="0" eaLnBrk="1" hangingPunct="1">
              <a:spcBef>
                <a:spcPct val="0"/>
              </a:spcBef>
              <a:buClrTx/>
              <a:buSzTx/>
              <a:buFont typeface="Wingdings 2" pitchFamily="18" charset="2"/>
              <a:buNone/>
              <a:defRPr/>
            </a:pPr>
            <a:endParaRPr lang="tr-TR" altLang="tr-TR" dirty="0" smtClean="0">
              <a:latin typeface="+mn-lt"/>
            </a:endParaRPr>
          </a:p>
        </p:txBody>
      </p:sp>
      <p:pic>
        <p:nvPicPr>
          <p:cNvPr id="17411" name="Picture 4" descr="TİMURLULAR - TDV İslâm Ansikloped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163" y="1143000"/>
            <a:ext cx="3529012"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8903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extLst>
          </p:cNvPr>
          <p:cNvSpPr/>
          <p:nvPr/>
        </p:nvSpPr>
        <p:spPr>
          <a:xfrm>
            <a:off x="762000" y="1600200"/>
            <a:ext cx="7696200" cy="2678113"/>
          </a:xfrm>
          <a:prstGeom prst="rect">
            <a:avLst/>
          </a:prstGeom>
        </p:spPr>
        <p:txBody>
          <a:bodyPr>
            <a:spAutoFit/>
          </a:bodyPr>
          <a:lstStyle/>
          <a:p>
            <a:pPr eaLnBrk="1" hangingPunct="1">
              <a:buFont typeface="Wingdings" pitchFamily="2" charset="2"/>
              <a:buChar char="v"/>
              <a:defRPr/>
            </a:pPr>
            <a:r>
              <a:rPr lang="tr-TR" sz="2800" dirty="0">
                <a:solidFill>
                  <a:srgbClr val="C00000"/>
                </a:solidFill>
              </a:rPr>
              <a:t> Önemli Timurlu Camileri</a:t>
            </a:r>
          </a:p>
          <a:p>
            <a:pPr eaLnBrk="1" hangingPunct="1">
              <a:buFont typeface="Wingdings" pitchFamily="2" charset="2"/>
              <a:buChar char="v"/>
              <a:defRPr/>
            </a:pPr>
            <a:endParaRPr lang="tr-TR" sz="2800" dirty="0">
              <a:solidFill>
                <a:srgbClr val="C00000"/>
              </a:solidFill>
            </a:endParaRPr>
          </a:p>
          <a:p>
            <a:pPr eaLnBrk="1" hangingPunct="1">
              <a:defRPr/>
            </a:pPr>
            <a:endParaRPr lang="tr-TR" sz="2800" dirty="0"/>
          </a:p>
          <a:p>
            <a:pPr marL="457200" indent="-457200" eaLnBrk="1" hangingPunct="1">
              <a:buFont typeface="Wingdings" pitchFamily="2" charset="2"/>
              <a:buChar char="ü"/>
              <a:defRPr/>
            </a:pPr>
            <a:r>
              <a:rPr lang="tr-TR" sz="2800" dirty="0"/>
              <a:t>Semerkant </a:t>
            </a:r>
            <a:r>
              <a:rPr lang="tr-TR" sz="2800" dirty="0">
                <a:solidFill>
                  <a:srgbClr val="FF0000"/>
                </a:solidFill>
              </a:rPr>
              <a:t>Bibi Hanım </a:t>
            </a:r>
            <a:r>
              <a:rPr lang="tr-TR" sz="2800" dirty="0"/>
              <a:t>Camii    (1399-1404), </a:t>
            </a:r>
          </a:p>
          <a:p>
            <a:pPr marL="457200" indent="-457200" eaLnBrk="1" hangingPunct="1">
              <a:buFont typeface="Wingdings" pitchFamily="2" charset="2"/>
              <a:buChar char="ü"/>
              <a:defRPr/>
            </a:pPr>
            <a:r>
              <a:rPr lang="tr-TR" sz="2800" dirty="0" err="1"/>
              <a:t>Yezd</a:t>
            </a:r>
            <a:r>
              <a:rPr lang="tr-TR" sz="2800" dirty="0"/>
              <a:t> </a:t>
            </a:r>
            <a:r>
              <a:rPr lang="tr-TR" sz="2800" dirty="0" err="1">
                <a:solidFill>
                  <a:srgbClr val="FF0000"/>
                </a:solidFill>
              </a:rPr>
              <a:t>Mescid</a:t>
            </a:r>
            <a:r>
              <a:rPr lang="tr-TR" sz="2800" dirty="0">
                <a:solidFill>
                  <a:srgbClr val="FF0000"/>
                </a:solidFill>
              </a:rPr>
              <a:t>-i Cuma 		</a:t>
            </a:r>
            <a:r>
              <a:rPr lang="tr-TR" sz="2800" dirty="0"/>
              <a:t>(1375-1442)</a:t>
            </a:r>
          </a:p>
          <a:p>
            <a:pPr marL="457200" indent="-457200" eaLnBrk="1" hangingPunct="1">
              <a:buFont typeface="Wingdings" pitchFamily="2" charset="2"/>
              <a:buChar char="ü"/>
              <a:defRPr/>
            </a:pPr>
            <a:r>
              <a:rPr lang="tr-TR" sz="2800" dirty="0" err="1"/>
              <a:t>Meşhed</a:t>
            </a:r>
            <a:r>
              <a:rPr lang="tr-TR" sz="2800" dirty="0"/>
              <a:t> </a:t>
            </a:r>
            <a:r>
              <a:rPr lang="tr-TR" sz="2800" dirty="0">
                <a:solidFill>
                  <a:srgbClr val="FF0000"/>
                </a:solidFill>
              </a:rPr>
              <a:t>Gevher Şad </a:t>
            </a:r>
            <a:r>
              <a:rPr lang="tr-TR" sz="2800" dirty="0"/>
              <a:t>Camii 	(1418)</a:t>
            </a:r>
          </a:p>
        </p:txBody>
      </p:sp>
    </p:spTree>
    <p:extLst>
      <p:ext uri="{BB962C8B-B14F-4D97-AF65-F5344CB8AC3E}">
        <p14:creationId xmlns:p14="http://schemas.microsoft.com/office/powerpoint/2010/main" val="3612960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Dikdörtgen"/>
          <p:cNvSpPr>
            <a:spLocks noChangeArrowheads="1"/>
          </p:cNvSpPr>
          <p:nvPr/>
        </p:nvSpPr>
        <p:spPr bwMode="auto">
          <a:xfrm>
            <a:off x="1981200" y="685800"/>
            <a:ext cx="4141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Semerkant Bibi Hanım Camii (</a:t>
            </a:r>
            <a:r>
              <a:rPr lang="tr-TR" altLang="tr-TR" sz="1400">
                <a:latin typeface="Arial" charset="0"/>
              </a:rPr>
              <a:t>1399-1404</a:t>
            </a:r>
            <a:endParaRPr lang="tr-TR" altLang="tr-TR" sz="1800">
              <a:latin typeface="Arial" charset="0"/>
            </a:endParaRPr>
          </a:p>
        </p:txBody>
      </p:sp>
      <p:pic>
        <p:nvPicPr>
          <p:cNvPr id="19459" name="Picture 5" descr="Samarkand | Aerial view over the city and the Bibi Khanum complex | Arch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203325"/>
            <a:ext cx="7453312"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2112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Bibi Khanym Mosque, Samarkand Uzbekistan, Central Asia, Silk Road Stock  Photo - Ala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5175"/>
            <a:ext cx="75850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381000" y="3810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Times New Roman" pitchFamily="18" charset="0"/>
              </a:rPr>
              <a:t>Bibi Hanım Camii</a:t>
            </a:r>
          </a:p>
          <a:p>
            <a:pPr eaLnBrk="1" hangingPunct="1">
              <a:spcBef>
                <a:spcPct val="0"/>
              </a:spcBef>
              <a:buClrTx/>
              <a:buSzTx/>
              <a:buFontTx/>
              <a:buNone/>
            </a:pPr>
            <a:r>
              <a:rPr lang="tr-TR" altLang="tr-TR" sz="2400">
                <a:latin typeface="Times New Roman" pitchFamily="18" charset="0"/>
              </a:rPr>
              <a:t>Semerkant</a:t>
            </a:r>
          </a:p>
        </p:txBody>
      </p:sp>
    </p:spTree>
    <p:extLst>
      <p:ext uri="{BB962C8B-B14F-4D97-AF65-F5344CB8AC3E}">
        <p14:creationId xmlns:p14="http://schemas.microsoft.com/office/powerpoint/2010/main" val="2059376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2 Dikdörtgen"/>
          <p:cNvSpPr>
            <a:spLocks noChangeArrowheads="1"/>
          </p:cNvSpPr>
          <p:nvPr/>
        </p:nvSpPr>
        <p:spPr bwMode="auto">
          <a:xfrm>
            <a:off x="1981200" y="685800"/>
            <a:ext cx="321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dirty="0">
                <a:latin typeface="Arial" charset="0"/>
              </a:rPr>
              <a:t>Semerkant Bibi Hanım Camii </a:t>
            </a:r>
          </a:p>
        </p:txBody>
      </p:sp>
      <p:sp>
        <p:nvSpPr>
          <p:cNvPr id="21508" name="Metin kutusu 1"/>
          <p:cNvSpPr txBox="1">
            <a:spLocks noChangeArrowheads="1"/>
          </p:cNvSpPr>
          <p:nvPr/>
        </p:nvSpPr>
        <p:spPr bwMode="auto">
          <a:xfrm>
            <a:off x="5192713" y="68580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tr-TR" altLang="tr-TR"/>
              <a:t>1890</a:t>
            </a:r>
          </a:p>
        </p:txBody>
      </p:sp>
      <p:pic>
        <p:nvPicPr>
          <p:cNvPr id="1026" name="Picture 2" descr="The market and mosque Bibi Khanym. Photographer Paul Nad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78397"/>
            <a:ext cx="8208912" cy="488430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981200" y="6162700"/>
            <a:ext cx="2600392" cy="369332"/>
          </a:xfrm>
          <a:prstGeom prst="rect">
            <a:avLst/>
          </a:prstGeom>
          <a:noFill/>
        </p:spPr>
        <p:txBody>
          <a:bodyPr wrap="none" rtlCol="0">
            <a:spAutoFit/>
          </a:bodyPr>
          <a:lstStyle/>
          <a:p>
            <a:r>
              <a:rPr lang="tr-TR" dirty="0" smtClean="0"/>
              <a:t>Foto  </a:t>
            </a:r>
            <a:r>
              <a:rPr lang="tr-TR" dirty="0" err="1"/>
              <a:t>P</a:t>
            </a:r>
            <a:r>
              <a:rPr lang="tr-TR" dirty="0" err="1" smtClean="0"/>
              <a:t>oul</a:t>
            </a:r>
            <a:r>
              <a:rPr lang="tr-TR" dirty="0" smtClean="0"/>
              <a:t> </a:t>
            </a:r>
            <a:r>
              <a:rPr lang="tr-TR" dirty="0" err="1" smtClean="0"/>
              <a:t>Nadar</a:t>
            </a:r>
            <a:r>
              <a:rPr lang="tr-TR" dirty="0" smtClean="0"/>
              <a:t>   1890</a:t>
            </a:r>
            <a:endParaRPr lang="tr-TR" dirty="0"/>
          </a:p>
        </p:txBody>
      </p:sp>
    </p:spTree>
    <p:extLst>
      <p:ext uri="{BB962C8B-B14F-4D97-AF65-F5344CB8AC3E}">
        <p14:creationId xmlns:p14="http://schemas.microsoft.com/office/powerpoint/2010/main" val="20979954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5 Dikdörtgen"/>
          <p:cNvSpPr>
            <a:spLocks noChangeArrowheads="1"/>
          </p:cNvSpPr>
          <p:nvPr/>
        </p:nvSpPr>
        <p:spPr bwMode="auto">
          <a:xfrm>
            <a:off x="2133600" y="5334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en-US" altLang="tr-TR" sz="1800" b="1">
                <a:latin typeface="Arial" charset="0"/>
              </a:rPr>
              <a:t>Friday Mosque of Yazd, Yazd, Iran</a:t>
            </a:r>
            <a:br>
              <a:rPr lang="en-US" altLang="tr-TR" sz="1800" b="1">
                <a:latin typeface="Arial" charset="0"/>
              </a:rPr>
            </a:br>
            <a:endParaRPr lang="tr-TR" altLang="tr-TR" sz="1800">
              <a:latin typeface="Arial" charset="0"/>
            </a:endParaRPr>
          </a:p>
        </p:txBody>
      </p:sp>
      <p:pic>
        <p:nvPicPr>
          <p:cNvPr id="23555" name="Picture 6" descr="http://freeguides.me/wp-content/uploads/2014/08/Yazd_Jame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79513"/>
            <a:ext cx="76771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31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3.staticflickr.com/2789/4063285846_66ca8028a7_z.jpg"/>
          <p:cNvPicPr>
            <a:picLocks noChangeAspect="1" noChangeArrowheads="1"/>
          </p:cNvPicPr>
          <p:nvPr/>
        </p:nvPicPr>
        <p:blipFill>
          <a:blip r:embed="rId2"/>
          <a:srcRect/>
          <a:stretch>
            <a:fillRect/>
          </a:stretch>
        </p:blipFill>
        <p:spPr bwMode="auto">
          <a:xfrm>
            <a:off x="857224" y="1000108"/>
            <a:ext cx="7494504" cy="4976819"/>
          </a:xfrm>
          <a:prstGeom prst="rect">
            <a:avLst/>
          </a:prstGeom>
          <a:noFill/>
        </p:spPr>
      </p:pic>
      <p:sp>
        <p:nvSpPr>
          <p:cNvPr id="3" name="2 Dikdörtgen"/>
          <p:cNvSpPr/>
          <p:nvPr/>
        </p:nvSpPr>
        <p:spPr>
          <a:xfrm>
            <a:off x="2928926" y="214290"/>
            <a:ext cx="1992853" cy="369332"/>
          </a:xfrm>
          <a:prstGeom prst="rect">
            <a:avLst/>
          </a:prstGeom>
        </p:spPr>
        <p:txBody>
          <a:bodyPr wrap="none">
            <a:spAutoFit/>
          </a:bodyPr>
          <a:lstStyle/>
          <a:p>
            <a:r>
              <a:rPr lang="tr-TR" b="1" i="1" dirty="0">
                <a:latin typeface="Arial" pitchFamily="34" charset="0"/>
                <a:cs typeface="Arial" pitchFamily="34" charset="0"/>
              </a:rPr>
              <a:t>QUTB MOSQUE </a:t>
            </a:r>
            <a:endParaRPr lang="tr-TR" dirty="0"/>
          </a:p>
        </p:txBody>
      </p:sp>
    </p:spTree>
    <p:extLst>
      <p:ext uri="{BB962C8B-B14F-4D97-AF65-F5344CB8AC3E}">
        <p14:creationId xmlns:p14="http://schemas.microsoft.com/office/powerpoint/2010/main" val="998035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609600" y="609600"/>
            <a:ext cx="4076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Yezd, Cuma Camii ve bâdgir</a:t>
            </a:r>
          </a:p>
        </p:txBody>
      </p:sp>
      <p:pic>
        <p:nvPicPr>
          <p:cNvPr id="24579" name="Picture 7" descr="Yezd'de Gezilecek Yerler | Geziverd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39875"/>
            <a:ext cx="72961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4648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ttp://beautifulmosques.com/wp-content/uploads/2010/05/Goharshad1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27163"/>
            <a:ext cx="6145213"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3 Dikdörtgen"/>
          <p:cNvSpPr>
            <a:spLocks noChangeArrowheads="1"/>
          </p:cNvSpPr>
          <p:nvPr/>
        </p:nvSpPr>
        <p:spPr bwMode="auto">
          <a:xfrm>
            <a:off x="2133600" y="533400"/>
            <a:ext cx="390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THE </a:t>
            </a:r>
            <a:r>
              <a:rPr lang="tr-TR" altLang="tr-TR" sz="1800" b="1">
                <a:latin typeface="Arial" charset="0"/>
              </a:rPr>
              <a:t>MOSQUE</a:t>
            </a:r>
            <a:r>
              <a:rPr lang="tr-TR" altLang="tr-TR" sz="1800">
                <a:latin typeface="Arial" charset="0"/>
              </a:rPr>
              <a:t> OF </a:t>
            </a:r>
            <a:r>
              <a:rPr lang="tr-TR" altLang="tr-TR" sz="1800" b="1">
                <a:latin typeface="Arial" charset="0"/>
              </a:rPr>
              <a:t>GAUHAR</a:t>
            </a:r>
            <a:r>
              <a:rPr lang="tr-TR" altLang="tr-TR" sz="1800">
                <a:latin typeface="Arial" charset="0"/>
              </a:rPr>
              <a:t> SHAH</a:t>
            </a:r>
          </a:p>
        </p:txBody>
      </p:sp>
    </p:spTree>
    <p:extLst>
      <p:ext uri="{BB962C8B-B14F-4D97-AF65-F5344CB8AC3E}">
        <p14:creationId xmlns:p14="http://schemas.microsoft.com/office/powerpoint/2010/main" val="2274819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2651125" y="725488"/>
            <a:ext cx="4052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a:spcBef>
                <a:spcPct val="0"/>
              </a:spcBef>
              <a:buClrTx/>
              <a:buSzTx/>
              <a:buNone/>
            </a:pPr>
            <a:r>
              <a:rPr lang="tr-TR" altLang="tr-TR" sz="2400" dirty="0" smtClean="0">
                <a:latin typeface="Arial" charset="0"/>
              </a:rPr>
              <a:t>Gevher </a:t>
            </a:r>
            <a:r>
              <a:rPr lang="tr-TR" altLang="tr-TR" sz="2400" dirty="0">
                <a:latin typeface="Arial" charset="0"/>
              </a:rPr>
              <a:t>Şad </a:t>
            </a:r>
            <a:r>
              <a:rPr lang="tr-TR" altLang="tr-TR" sz="2400" dirty="0" smtClean="0">
                <a:latin typeface="Arial" charset="0"/>
              </a:rPr>
              <a:t>Camii, </a:t>
            </a:r>
            <a:r>
              <a:rPr lang="tr-TR" altLang="tr-TR" sz="2400" dirty="0" err="1" smtClean="0">
                <a:latin typeface="Arial" charset="0"/>
              </a:rPr>
              <a:t>Meşhed</a:t>
            </a:r>
            <a:r>
              <a:rPr lang="tr-TR" altLang="tr-TR" sz="2400" dirty="0" smtClean="0">
                <a:latin typeface="Arial" charset="0"/>
              </a:rPr>
              <a:t> </a:t>
            </a:r>
            <a:endParaRPr lang="tr-TR" altLang="tr-TR" sz="2400" dirty="0">
              <a:latin typeface="Arial" charset="0"/>
            </a:endParaRPr>
          </a:p>
        </p:txBody>
      </p:sp>
      <p:pic>
        <p:nvPicPr>
          <p:cNvPr id="26627" name="Picture 5" descr="goharshad-mosque - Iran Travel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88" y="1198563"/>
            <a:ext cx="5411787"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4004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extLst>
          </p:cNvPr>
          <p:cNvSpPr>
            <a:spLocks noChangeArrowheads="1"/>
          </p:cNvSpPr>
          <p:nvPr/>
        </p:nvSpPr>
        <p:spPr bwMode="auto">
          <a:xfrm>
            <a:off x="685800" y="1340535"/>
            <a:ext cx="7696200" cy="3108543"/>
          </a:xfrm>
          <a:prstGeom prst="rect">
            <a:avLst/>
          </a:prstGeom>
          <a:noFill/>
          <a:ln>
            <a:noFill/>
          </a:ln>
          <a:effectLst/>
          <a:extLst/>
        </p:spPr>
        <p:txBody>
          <a:bodyPr anchor="ctr">
            <a:spAutoFit/>
          </a:bodyPr>
          <a:lstStyle/>
          <a:p>
            <a:pPr algn="justLow" eaLnBrk="1" hangingPunct="1">
              <a:defRPr/>
            </a:pPr>
            <a:endParaRPr lang="tr-TR" sz="2800" dirty="0">
              <a:latin typeface="+mj-lt"/>
            </a:endParaRPr>
          </a:p>
          <a:p>
            <a:pPr algn="justLow" eaLnBrk="1" hangingPunct="1">
              <a:buFont typeface="Wingdings" pitchFamily="2" charset="2"/>
              <a:buChar char="v"/>
              <a:defRPr/>
            </a:pPr>
            <a:r>
              <a:rPr lang="tr-TR" sz="2800" dirty="0">
                <a:solidFill>
                  <a:srgbClr val="FF0000"/>
                </a:solidFill>
                <a:latin typeface="+mj-lt"/>
              </a:rPr>
              <a:t>    Timurlu Medreseleri</a:t>
            </a:r>
          </a:p>
          <a:p>
            <a:pPr algn="justLow" eaLnBrk="1" hangingPunct="1">
              <a:defRPr/>
            </a:pPr>
            <a:endParaRPr lang="tr-TR" sz="2800" dirty="0">
              <a:latin typeface="+mj-lt"/>
            </a:endParaRPr>
          </a:p>
          <a:p>
            <a:pPr algn="justLow" eaLnBrk="1" hangingPunct="1">
              <a:defRPr/>
            </a:pPr>
            <a:endParaRPr lang="tr-TR" sz="2800" dirty="0">
              <a:latin typeface="+mj-lt"/>
            </a:endParaRPr>
          </a:p>
          <a:p>
            <a:pPr marL="457200" indent="-457200" algn="justLow" eaLnBrk="1" hangingPunct="1">
              <a:buFont typeface="Wingdings" pitchFamily="2" charset="2"/>
              <a:buChar char="Ø"/>
              <a:defRPr/>
            </a:pPr>
            <a:r>
              <a:rPr lang="tr-TR" sz="2800" dirty="0">
                <a:latin typeface="+mj-lt"/>
              </a:rPr>
              <a:t>Timurlu mimarisinde </a:t>
            </a:r>
            <a:r>
              <a:rPr lang="tr-TR" sz="2800" dirty="0">
                <a:solidFill>
                  <a:srgbClr val="FF0000"/>
                </a:solidFill>
                <a:latin typeface="+mj-lt"/>
              </a:rPr>
              <a:t>medreseler</a:t>
            </a:r>
            <a:r>
              <a:rPr lang="tr-TR" sz="2800" dirty="0">
                <a:latin typeface="+mj-lt"/>
              </a:rPr>
              <a:t> son derece önemli yapılardır. </a:t>
            </a:r>
          </a:p>
          <a:p>
            <a:pPr marL="457200" indent="-457200" algn="justLow" eaLnBrk="1" hangingPunct="1">
              <a:buFont typeface="Wingdings" pitchFamily="2" charset="2"/>
              <a:buChar char="Ø"/>
              <a:defRPr/>
            </a:pPr>
            <a:endParaRPr lang="tr-TR" sz="2800" dirty="0">
              <a:latin typeface="+mj-lt"/>
            </a:endParaRPr>
          </a:p>
        </p:txBody>
      </p:sp>
    </p:spTree>
    <p:extLst>
      <p:ext uri="{BB962C8B-B14F-4D97-AF65-F5344CB8AC3E}">
        <p14:creationId xmlns:p14="http://schemas.microsoft.com/office/powerpoint/2010/main" val="42395015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extLst>
          </p:cNvPr>
          <p:cNvSpPr>
            <a:spLocks noChangeArrowheads="1"/>
          </p:cNvSpPr>
          <p:nvPr/>
        </p:nvSpPr>
        <p:spPr bwMode="auto">
          <a:xfrm>
            <a:off x="762000" y="-26222"/>
            <a:ext cx="7391400" cy="5262979"/>
          </a:xfrm>
          <a:prstGeom prst="rect">
            <a:avLst/>
          </a:prstGeom>
          <a:noFill/>
          <a:ln>
            <a:noFill/>
          </a:ln>
          <a:effectLst/>
          <a:extLst/>
        </p:spPr>
        <p:txBody>
          <a:bodyPr anchor="ctr">
            <a:spAutoFit/>
          </a:bodyPr>
          <a:lstStyle/>
          <a:p>
            <a:pPr algn="justLow" eaLnBrk="1" hangingPunct="1">
              <a:defRPr/>
            </a:pPr>
            <a:endParaRPr lang="tr-TR" sz="2800" dirty="0">
              <a:latin typeface="+mj-lt"/>
            </a:endParaRPr>
          </a:p>
          <a:p>
            <a:pPr marL="457200" indent="-457200" algn="justLow" eaLnBrk="1" hangingPunct="1">
              <a:buFont typeface="Wingdings" pitchFamily="2" charset="2"/>
              <a:buChar char="Ø"/>
              <a:defRPr/>
            </a:pPr>
            <a:r>
              <a:rPr lang="tr-TR" sz="2800" dirty="0">
                <a:latin typeface="+mj-lt"/>
              </a:rPr>
              <a:t>Uluğ </a:t>
            </a:r>
            <a:r>
              <a:rPr lang="tr-TR" sz="2800" dirty="0" smtClean="0">
                <a:latin typeface="+mj-lt"/>
              </a:rPr>
              <a:t>Bey,</a:t>
            </a:r>
            <a:endParaRPr lang="tr-TR" sz="2800" dirty="0">
              <a:latin typeface="+mj-lt"/>
            </a:endParaRPr>
          </a:p>
          <a:p>
            <a:pPr marL="457200" indent="-457200" algn="justLow" eaLnBrk="1" hangingPunct="1">
              <a:buFont typeface="Wingdings" pitchFamily="2" charset="2"/>
              <a:buChar char="Ø"/>
              <a:defRPr/>
            </a:pPr>
            <a:endParaRPr lang="tr-TR" sz="2800" dirty="0">
              <a:latin typeface="+mj-lt"/>
            </a:endParaRPr>
          </a:p>
          <a:p>
            <a:pPr marL="457200" indent="-457200" algn="justLow" eaLnBrk="1" hangingPunct="1">
              <a:buFont typeface="Arial" pitchFamily="34" charset="0"/>
              <a:buChar char="•"/>
              <a:defRPr/>
            </a:pPr>
            <a:r>
              <a:rPr lang="tr-TR" sz="2800" b="1" dirty="0">
                <a:latin typeface="+mj-lt"/>
              </a:rPr>
              <a:t>Buhara 		</a:t>
            </a:r>
            <a:r>
              <a:rPr lang="tr-TR" sz="2800" b="1" dirty="0" smtClean="0">
                <a:latin typeface="+mj-lt"/>
              </a:rPr>
              <a:t>	</a:t>
            </a:r>
            <a:r>
              <a:rPr lang="tr-TR" sz="2800" dirty="0" smtClean="0">
                <a:latin typeface="+mj-lt"/>
              </a:rPr>
              <a:t>(</a:t>
            </a:r>
            <a:r>
              <a:rPr lang="tr-TR" sz="2800" dirty="0">
                <a:latin typeface="+mj-lt"/>
              </a:rPr>
              <a:t>1417) </a:t>
            </a:r>
          </a:p>
          <a:p>
            <a:pPr marL="457200" indent="-457200" algn="justLow" eaLnBrk="1" hangingPunct="1">
              <a:buFont typeface="Arial" pitchFamily="34" charset="0"/>
              <a:buChar char="•"/>
              <a:defRPr/>
            </a:pPr>
            <a:r>
              <a:rPr lang="tr-TR" sz="2800" b="1" dirty="0">
                <a:latin typeface="+mj-lt"/>
              </a:rPr>
              <a:t>Semerkant</a:t>
            </a:r>
            <a:r>
              <a:rPr lang="tr-TR" sz="2800" dirty="0">
                <a:latin typeface="+mj-lt"/>
              </a:rPr>
              <a:t> 		(1417-1420)</a:t>
            </a:r>
          </a:p>
          <a:p>
            <a:pPr marL="457200" indent="-457200" algn="justLow" eaLnBrk="1" hangingPunct="1">
              <a:buFont typeface="Arial" pitchFamily="34" charset="0"/>
              <a:buChar char="•"/>
              <a:defRPr/>
            </a:pPr>
            <a:r>
              <a:rPr lang="tr-TR" sz="2800" b="1" dirty="0" err="1">
                <a:latin typeface="+mj-lt"/>
              </a:rPr>
              <a:t>Gacdivan’da</a:t>
            </a:r>
            <a:r>
              <a:rPr lang="tr-TR" sz="2800" dirty="0">
                <a:latin typeface="+mj-lt"/>
              </a:rPr>
              <a:t> 	</a:t>
            </a:r>
            <a:r>
              <a:rPr lang="tr-TR" sz="2800" dirty="0" smtClean="0">
                <a:latin typeface="+mj-lt"/>
              </a:rPr>
              <a:t>	(</a:t>
            </a:r>
            <a:r>
              <a:rPr lang="tr-TR" sz="2800" dirty="0">
                <a:latin typeface="+mj-lt"/>
              </a:rPr>
              <a:t>1435) </a:t>
            </a:r>
            <a:endParaRPr lang="tr-TR" sz="2800" dirty="0" smtClean="0">
              <a:latin typeface="+mj-lt"/>
            </a:endParaRPr>
          </a:p>
          <a:p>
            <a:pPr marL="457200" indent="-457200" algn="justLow" eaLnBrk="1" hangingPunct="1">
              <a:buFont typeface="Arial" pitchFamily="34" charset="0"/>
              <a:buChar char="•"/>
              <a:defRPr/>
            </a:pPr>
            <a:endParaRPr lang="tr-TR" sz="2800" dirty="0">
              <a:latin typeface="+mj-lt"/>
            </a:endParaRPr>
          </a:p>
          <a:p>
            <a:pPr algn="justLow" eaLnBrk="1" hangingPunct="1">
              <a:defRPr/>
            </a:pPr>
            <a:r>
              <a:rPr lang="tr-TR" sz="2800" dirty="0" smtClean="0">
                <a:latin typeface="+mj-lt"/>
              </a:rPr>
              <a:t>                medreseler yaptırmıştır.</a:t>
            </a:r>
          </a:p>
          <a:p>
            <a:pPr algn="justLow" eaLnBrk="1" hangingPunct="1">
              <a:defRPr/>
            </a:pPr>
            <a:endParaRPr lang="tr-TR" sz="2800" dirty="0" smtClean="0">
              <a:latin typeface="+mj-lt"/>
            </a:endParaRPr>
          </a:p>
          <a:p>
            <a:pPr algn="justLow" eaLnBrk="1" hangingPunct="1">
              <a:defRPr/>
            </a:pPr>
            <a:r>
              <a:rPr lang="tr-TR" sz="2800" dirty="0" smtClean="0">
                <a:latin typeface="+mj-lt"/>
              </a:rPr>
              <a:t>Bu </a:t>
            </a:r>
            <a:r>
              <a:rPr lang="tr-TR" sz="2800" dirty="0">
                <a:latin typeface="+mj-lt"/>
              </a:rPr>
              <a:t>medreseler, kaleyi andıran, </a:t>
            </a:r>
            <a:r>
              <a:rPr lang="tr-TR" sz="2800" dirty="0">
                <a:solidFill>
                  <a:srgbClr val="FF0000"/>
                </a:solidFill>
                <a:latin typeface="+mj-lt"/>
              </a:rPr>
              <a:t>uzun dikdörtgen </a:t>
            </a:r>
            <a:r>
              <a:rPr lang="tr-TR" sz="2800" dirty="0" smtClean="0">
                <a:latin typeface="+mj-lt"/>
              </a:rPr>
              <a:t>şeklindeki kütle </a:t>
            </a:r>
            <a:r>
              <a:rPr lang="tr-TR" sz="2800" dirty="0">
                <a:latin typeface="+mj-lt"/>
              </a:rPr>
              <a:t>tasarımlarıyla dikkat çekmektedir. </a:t>
            </a:r>
          </a:p>
        </p:txBody>
      </p:sp>
    </p:spTree>
    <p:extLst>
      <p:ext uri="{BB962C8B-B14F-4D97-AF65-F5344CB8AC3E}">
        <p14:creationId xmlns:p14="http://schemas.microsoft.com/office/powerpoint/2010/main" val="4174892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mapability.com/blogs/travel/images/2008-07-01/08AS2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6008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2 Dikdörtgen"/>
          <p:cNvSpPr>
            <a:spLocks noChangeArrowheads="1"/>
          </p:cNvSpPr>
          <p:nvPr/>
        </p:nvSpPr>
        <p:spPr bwMode="auto">
          <a:xfrm>
            <a:off x="2057400" y="762000"/>
            <a:ext cx="305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Buhara Uluğ Bey Medresesi</a:t>
            </a:r>
          </a:p>
        </p:txBody>
      </p:sp>
      <p:cxnSp>
        <p:nvCxnSpPr>
          <p:cNvPr id="5" name="4 Düz Ok Bağlayıcısı">
            <a:extLst>
              <a:ext uri="{FF2B5EF4-FFF2-40B4-BE49-F238E27FC236}"/>
            </a:extLst>
          </p:cNvPr>
          <p:cNvCxnSpPr/>
          <p:nvPr/>
        </p:nvCxnSpPr>
        <p:spPr>
          <a:xfrm rot="16200000" flipH="1">
            <a:off x="2705100" y="1638300"/>
            <a:ext cx="1066800" cy="381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764692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209800" y="601663"/>
            <a:ext cx="3654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ndalus" pitchFamily="18" charset="-78"/>
                <a:cs typeface="Andalus" pitchFamily="18" charset="-78"/>
              </a:rPr>
              <a:t>Buhara Uluğ Bey Medresesi</a:t>
            </a:r>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26" y="1268760"/>
            <a:ext cx="7284861"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010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914400" y="762000"/>
            <a:ext cx="775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Semerkant, Registan Uluğ Bey Medresesi, solda/batıda</a:t>
            </a:r>
          </a:p>
        </p:txBody>
      </p:sp>
      <p:pic>
        <p:nvPicPr>
          <p:cNvPr id="31747" name="Picture 4" descr="C:\Users\pc\Desktop\masaüstü resim\800px-Samarqand_Registan_2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4770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Düz Ok Bağlayıcısı">
            <a:extLst>
              <a:ext uri="{FF2B5EF4-FFF2-40B4-BE49-F238E27FC236}"/>
            </a:extLst>
          </p:cNvPr>
          <p:cNvCxnSpPr>
            <a:stCxn id="31746" idx="2"/>
          </p:cNvCxnSpPr>
          <p:nvPr/>
        </p:nvCxnSpPr>
        <p:spPr>
          <a:xfrm flipH="1">
            <a:off x="3124200" y="1223963"/>
            <a:ext cx="1665288" cy="1884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214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emerkant uluğ bey medr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91197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2133600" y="573088"/>
            <a:ext cx="472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2400">
                <a:latin typeface="Arial" charset="0"/>
              </a:rPr>
              <a:t>Semerkant, Uluğ Bey Medresesi, </a:t>
            </a:r>
          </a:p>
        </p:txBody>
      </p:sp>
    </p:spTree>
    <p:extLst>
      <p:ext uri="{BB962C8B-B14F-4D97-AF65-F5344CB8AC3E}">
        <p14:creationId xmlns:p14="http://schemas.microsoft.com/office/powerpoint/2010/main" val="42254048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kdörtgen 2"/>
          <p:cNvSpPr>
            <a:spLocks noChangeArrowheads="1"/>
          </p:cNvSpPr>
          <p:nvPr/>
        </p:nvSpPr>
        <p:spPr bwMode="auto">
          <a:xfrm>
            <a:off x="2133600" y="569913"/>
            <a:ext cx="349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pPr>
            <a:r>
              <a:rPr lang="tr-TR" altLang="tr-TR" sz="1800">
                <a:latin typeface="Arial" charset="0"/>
              </a:rPr>
              <a:t>Semerkant, Uluğ Bey Medresesi</a:t>
            </a:r>
          </a:p>
        </p:txBody>
      </p:sp>
      <p:pic>
        <p:nvPicPr>
          <p:cNvPr id="33795" name="Picture 5" descr="Özbekistan - Semerkand - Uluğ Bey Medresesi 1417 - 1420 yılları arasında  yaptırılmış olan bir medresenin yanında bir de Rasathane yaptırmıştır. Ul…  | Dalış, Tar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82200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37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690</TotalTime>
  <Words>3390</Words>
  <Application>Microsoft Office PowerPoint</Application>
  <PresentationFormat>Ekran Gösterisi (4:3)</PresentationFormat>
  <Paragraphs>431</Paragraphs>
  <Slides>140</Slides>
  <Notes>18</Notes>
  <HiddenSlides>0</HiddenSlides>
  <MMClips>0</MMClips>
  <ScaleCrop>false</ScaleCrop>
  <HeadingPairs>
    <vt:vector size="4" baseType="variant">
      <vt:variant>
        <vt:lpstr>Tema</vt:lpstr>
      </vt:variant>
      <vt:variant>
        <vt:i4>1</vt:i4>
      </vt:variant>
      <vt:variant>
        <vt:lpstr>Slayt Başlıkları</vt:lpstr>
      </vt:variant>
      <vt:variant>
        <vt:i4>140</vt:i4>
      </vt:variant>
    </vt:vector>
  </HeadingPairs>
  <TitlesOfParts>
    <vt:vector size="141" baseType="lpstr">
      <vt:lpstr>Kent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 L H A N L I L A R  1256-1336</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KARAKOYUNLULAR 1351-1469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ANNE..</dc:creator>
  <cp:lastModifiedBy>Dante_Im</cp:lastModifiedBy>
  <cp:revision>56</cp:revision>
  <dcterms:created xsi:type="dcterms:W3CDTF">2012-01-08T10:53:54Z</dcterms:created>
  <dcterms:modified xsi:type="dcterms:W3CDTF">2024-10-24T16:21:25Z</dcterms:modified>
</cp:coreProperties>
</file>